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2" r:id="rId3"/>
    <p:sldMasterId id="2147483678" r:id="rId4"/>
    <p:sldMasterId id="2147483684" r:id="rId5"/>
    <p:sldMasterId id="214748369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95" r:id="rId20"/>
    <p:sldId id="294" r:id="rId21"/>
    <p:sldId id="270" r:id="rId22"/>
    <p:sldId id="291" r:id="rId23"/>
    <p:sldId id="274" r:id="rId24"/>
    <p:sldId id="293" r:id="rId25"/>
    <p:sldId id="280" r:id="rId26"/>
    <p:sldId id="282" r:id="rId27"/>
    <p:sldId id="278" r:id="rId28"/>
    <p:sldId id="284" r:id="rId29"/>
    <p:sldId id="285" r:id="rId30"/>
    <p:sldId id="286" r:id="rId31"/>
    <p:sldId id="287" r:id="rId32"/>
    <p:sldId id="288" r:id="rId33"/>
    <p:sldId id="289" r:id="rId34"/>
  </p:sldIdLst>
  <p:sldSz cx="18288000" cy="10287000"/>
  <p:notesSz cx="10020300" cy="688816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9" autoAdjust="0"/>
    <p:restoredTop sz="94660"/>
  </p:normalViewPr>
  <p:slideViewPr>
    <p:cSldViewPr>
      <p:cViewPr varScale="1">
        <p:scale>
          <a:sx n="70" d="100"/>
          <a:sy n="70" d="100"/>
        </p:scale>
        <p:origin x="82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5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37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78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28700" y="1028700"/>
            <a:ext cx="16230600" cy="9258300"/>
          </a:xfrm>
          <a:custGeom>
            <a:avLst/>
            <a:gdLst/>
            <a:ahLst/>
            <a:cxnLst/>
            <a:rect l="l" t="t" r="r" b="b"/>
            <a:pathLst>
              <a:path w="16230600" h="9258300">
                <a:moveTo>
                  <a:pt x="16230600" y="9258300"/>
                </a:moveTo>
                <a:lnTo>
                  <a:pt x="0" y="9258300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925830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95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7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26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45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72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15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660486" y="1644600"/>
            <a:ext cx="8229600" cy="8229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9437948" y="1644600"/>
            <a:ext cx="8229599" cy="8229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9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02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95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98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28700" y="1028700"/>
            <a:ext cx="16230600" cy="9258300"/>
          </a:xfrm>
          <a:custGeom>
            <a:avLst/>
            <a:gdLst/>
            <a:ahLst/>
            <a:cxnLst/>
            <a:rect l="l" t="t" r="r" b="b"/>
            <a:pathLst>
              <a:path w="16230600" h="9258300">
                <a:moveTo>
                  <a:pt x="16230600" y="9258300"/>
                </a:moveTo>
                <a:lnTo>
                  <a:pt x="0" y="9258300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925830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44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66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21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4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05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28700" y="1028700"/>
            <a:ext cx="16230600" cy="9258300"/>
          </a:xfrm>
          <a:custGeom>
            <a:avLst/>
            <a:gdLst/>
            <a:ahLst/>
            <a:cxnLst/>
            <a:rect l="l" t="t" r="r" b="b"/>
            <a:pathLst>
              <a:path w="16230600" h="9258300">
                <a:moveTo>
                  <a:pt x="16230600" y="9258300"/>
                </a:moveTo>
                <a:lnTo>
                  <a:pt x="0" y="9258300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925830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2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86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1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5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28700" y="1028700"/>
            <a:ext cx="16230600" cy="9258300"/>
          </a:xfrm>
          <a:custGeom>
            <a:avLst/>
            <a:gdLst/>
            <a:ahLst/>
            <a:cxnLst/>
            <a:rect l="l" t="t" r="r" b="b"/>
            <a:pathLst>
              <a:path w="16230600" h="9258300">
                <a:moveTo>
                  <a:pt x="16230600" y="9258300"/>
                </a:moveTo>
                <a:lnTo>
                  <a:pt x="0" y="9258300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925830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5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5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07356" y="3605045"/>
            <a:ext cx="5473287" cy="543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24878" y="3975754"/>
            <a:ext cx="10238242" cy="3955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5000" y="525672"/>
            <a:ext cx="8617998" cy="2330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3488" y="3981494"/>
            <a:ext cx="15561023" cy="3688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5000" y="525672"/>
            <a:ext cx="8617998" cy="2330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3488" y="3981494"/>
            <a:ext cx="15561023" cy="3688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7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4097" y="979196"/>
            <a:ext cx="15859804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56048" y="2826426"/>
            <a:ext cx="14775903" cy="6021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7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5000" y="525672"/>
            <a:ext cx="8617998" cy="2330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3488" y="3981494"/>
            <a:ext cx="15561023" cy="3688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8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5000" y="525672"/>
            <a:ext cx="8617998" cy="2330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3488" y="3981494"/>
            <a:ext cx="15561023" cy="3688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113B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3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benjamin.inter@imot.es" TargetMode="External"/><Relationship Id="rId2" Type="http://schemas.openxmlformats.org/officeDocument/2006/relationships/hyperlink" Target="mailto:internacional@imot.es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hyperlink" Target="mailto:daniel.inter@imot.e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51312" y="841733"/>
            <a:ext cx="903828" cy="903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10400" y="1745561"/>
            <a:ext cx="10801931" cy="7277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6584" y="3480227"/>
            <a:ext cx="807561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5270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SESIONES INFORMATIVAS</a:t>
            </a:r>
            <a:endParaRPr sz="3600" dirty="0">
              <a:latin typeface="Lucida Sans" pitchFamily="34" charset="0"/>
              <a:ea typeface="Arimo" pitchFamily="34" charset="0"/>
              <a:cs typeface="Arimo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6585" y="4352670"/>
            <a:ext cx="12860655" cy="24186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300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BECAS ERASMUS +</a:t>
            </a:r>
            <a:endParaRPr sz="9600" spc="300" dirty="0">
              <a:latin typeface="Rockwell Nova" pitchFamily="18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25"/>
              </a:spcBef>
            </a:pPr>
            <a:r>
              <a:rPr sz="2800" dirty="0" err="1">
                <a:solidFill>
                  <a:srgbClr val="5270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Año</a:t>
            </a:r>
            <a:r>
              <a:rPr sz="2800" dirty="0">
                <a:solidFill>
                  <a:srgbClr val="5270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 </a:t>
            </a:r>
            <a:r>
              <a:rPr sz="2800" dirty="0" err="1">
                <a:solidFill>
                  <a:srgbClr val="5270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académico</a:t>
            </a:r>
            <a:r>
              <a:rPr sz="2800" dirty="0">
                <a:solidFill>
                  <a:srgbClr val="5270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 20</a:t>
            </a:r>
            <a:r>
              <a:rPr lang="es-ES" sz="2800" dirty="0">
                <a:solidFill>
                  <a:srgbClr val="5270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24 </a:t>
            </a:r>
            <a:r>
              <a:rPr sz="2800" dirty="0">
                <a:solidFill>
                  <a:srgbClr val="5270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-</a:t>
            </a:r>
            <a:r>
              <a:rPr lang="es-ES" sz="2800" dirty="0">
                <a:solidFill>
                  <a:srgbClr val="5270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 </a:t>
            </a:r>
            <a:r>
              <a:rPr sz="2800" dirty="0">
                <a:solidFill>
                  <a:srgbClr val="5270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202</a:t>
            </a:r>
            <a:r>
              <a:rPr lang="es-ES" sz="2800" dirty="0">
                <a:solidFill>
                  <a:srgbClr val="5270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5</a:t>
            </a:r>
            <a:endParaRPr sz="2800" dirty="0">
              <a:latin typeface="Lucida Sans" pitchFamily="34" charset="0"/>
              <a:ea typeface="Arimo" pitchFamily="34" charset="0"/>
              <a:cs typeface="Arimo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8700" y="2809875"/>
            <a:ext cx="133350" cy="4667250"/>
          </a:xfrm>
          <a:custGeom>
            <a:avLst/>
            <a:gdLst/>
            <a:ahLst/>
            <a:cxnLst/>
            <a:rect l="l" t="t" r="r" b="b"/>
            <a:pathLst>
              <a:path w="133350" h="4667250">
                <a:moveTo>
                  <a:pt x="0" y="0"/>
                </a:moveTo>
                <a:lnTo>
                  <a:pt x="133350" y="0"/>
                </a:lnTo>
                <a:lnTo>
                  <a:pt x="133350" y="4667250"/>
                </a:lnTo>
                <a:lnTo>
                  <a:pt x="0" y="466725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85538" y="2682766"/>
            <a:ext cx="4032127" cy="42319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100" dirty="0">
              <a:latin typeface="Times New Roman"/>
              <a:cs typeface="Times New Roman"/>
            </a:endParaRPr>
          </a:p>
          <a:p>
            <a:pPr marL="12700">
              <a:lnSpc>
                <a:spcPts val="4065"/>
              </a:lnSpc>
              <a:spcBef>
                <a:spcPts val="3354"/>
              </a:spcBef>
            </a:pPr>
            <a:r>
              <a:rPr sz="3400" spc="1060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WROCLAW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65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34701" y="925264"/>
            <a:ext cx="8001000" cy="805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6 Rectángulo"/>
          <p:cNvSpPr/>
          <p:nvPr/>
        </p:nvSpPr>
        <p:spPr>
          <a:xfrm>
            <a:off x="7324193" y="1430720"/>
            <a:ext cx="5499745" cy="1579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ITAL</a:t>
            </a:r>
            <a:endParaRPr lang="pt-BR" dirty="0"/>
          </a:p>
        </p:txBody>
      </p:sp>
      <p:sp>
        <p:nvSpPr>
          <p:cNvPr id="8" name="7 CuadroTexto"/>
          <p:cNvSpPr txBox="1"/>
          <p:nvPr/>
        </p:nvSpPr>
        <p:spPr>
          <a:xfrm>
            <a:off x="7635665" y="1703521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>
                <a:solidFill>
                  <a:schemeClr val="tx2">
                    <a:lumMod val="50000"/>
                  </a:schemeClr>
                </a:solidFill>
                <a:latin typeface="Rockwell Nova" pitchFamily="18" charset="0"/>
              </a:rPr>
              <a:t>POLONIA</a:t>
            </a:r>
            <a:endParaRPr lang="pt-BR" sz="6600" dirty="0">
              <a:solidFill>
                <a:schemeClr val="tx2">
                  <a:lumMod val="50000"/>
                </a:schemeClr>
              </a:solidFill>
              <a:latin typeface="Rockwell Nova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897351" y="2905254"/>
            <a:ext cx="94615" cy="521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45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15600" y="3695700"/>
            <a:ext cx="2755149" cy="3693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790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BERLIN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65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31968" y="1120961"/>
            <a:ext cx="7305675" cy="8267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7 Rectángulo"/>
          <p:cNvSpPr/>
          <p:nvPr/>
        </p:nvSpPr>
        <p:spPr>
          <a:xfrm>
            <a:off x="7239000" y="1725861"/>
            <a:ext cx="6324599" cy="1731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ITAL</a:t>
            </a:r>
            <a:endParaRPr lang="pt-BR" dirty="0"/>
          </a:p>
        </p:txBody>
      </p:sp>
      <p:sp>
        <p:nvSpPr>
          <p:cNvPr id="9" name="8 CuadroTexto"/>
          <p:cNvSpPr txBox="1"/>
          <p:nvPr/>
        </p:nvSpPr>
        <p:spPr>
          <a:xfrm>
            <a:off x="7657379" y="2058243"/>
            <a:ext cx="5487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>
                <a:solidFill>
                  <a:schemeClr val="tx2">
                    <a:lumMod val="50000"/>
                  </a:schemeClr>
                </a:solidFill>
                <a:latin typeface="Rockwell Nova" pitchFamily="18" charset="0"/>
              </a:rPr>
              <a:t>ALEMANIA</a:t>
            </a:r>
            <a:endParaRPr lang="pt-BR" sz="6600" dirty="0">
              <a:solidFill>
                <a:schemeClr val="tx2">
                  <a:lumMod val="50000"/>
                </a:schemeClr>
              </a:solidFill>
              <a:latin typeface="Rockwell Nova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25600" y="5963573"/>
            <a:ext cx="2221749" cy="1590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sz="3400" spc="-25" dirty="0">
                <a:solidFill>
                  <a:srgbClr val="113B60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113B60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65"/>
              </a:lnSpc>
            </a:pPr>
            <a:r>
              <a:rPr lang="es-ES" sz="3400" spc="780" dirty="0">
                <a:solidFill>
                  <a:srgbClr val="113B60"/>
                </a:solidFill>
                <a:latin typeface="Rockwell Nova" pitchFamily="18" charset="0"/>
                <a:cs typeface="Calibri"/>
              </a:rPr>
              <a:t>Viena</a:t>
            </a:r>
            <a:endParaRPr sz="3400" dirty="0">
              <a:latin typeface="Rockwell Nova" pitchFamily="18" charset="0"/>
              <a:cs typeface="Calibri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1049000" y="1994708"/>
            <a:ext cx="4728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chemeClr val="bg1"/>
                </a:solidFill>
                <a:latin typeface="Rockwell Nova" pitchFamily="18" charset="0"/>
              </a:rPr>
              <a:t>AUSTRIA</a:t>
            </a:r>
            <a:endParaRPr lang="pt-BR" sz="6000" dirty="0">
              <a:solidFill>
                <a:schemeClr val="bg1"/>
              </a:solidFill>
              <a:latin typeface="Rockwell Nova" pitchFamily="18" charset="0"/>
            </a:endParaRPr>
          </a:p>
        </p:txBody>
      </p:sp>
      <p:pic>
        <p:nvPicPr>
          <p:cNvPr id="1028" name="Picture 4" descr="Tiempo en Viena - Clima, temperatura y mejor época para viajar">
            <a:extLst>
              <a:ext uri="{FF2B5EF4-FFF2-40B4-BE49-F238E27FC236}">
                <a16:creationId xmlns:a16="http://schemas.microsoft.com/office/drawing/2014/main" id="{6404E355-47A5-854F-967D-626FB27FC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591" y="1638300"/>
            <a:ext cx="15374817" cy="512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4 Rectángulo">
            <a:extLst>
              <a:ext uri="{FF2B5EF4-FFF2-40B4-BE49-F238E27FC236}">
                <a16:creationId xmlns:a16="http://schemas.microsoft.com/office/drawing/2014/main" id="{4AB18DF5-AEC2-7597-CD10-7FBB8C171368}"/>
              </a:ext>
            </a:extLst>
          </p:cNvPr>
          <p:cNvSpPr/>
          <p:nvPr/>
        </p:nvSpPr>
        <p:spPr>
          <a:xfrm>
            <a:off x="6096000" y="335800"/>
            <a:ext cx="5486400" cy="17276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/>
              <a:t>AUSTRIA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63091" y="3771900"/>
            <a:ext cx="2914707" cy="1590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sz="3400" spc="-25" dirty="0">
                <a:solidFill>
                  <a:srgbClr val="113B60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113B60"/>
                </a:solidFill>
                <a:latin typeface="Calibri"/>
                <a:cs typeface="Calibri"/>
              </a:rPr>
              <a:t> 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65"/>
              </a:lnSpc>
            </a:pPr>
            <a:r>
              <a:rPr sz="3400" spc="810" dirty="0">
                <a:solidFill>
                  <a:srgbClr val="113B60"/>
                </a:solidFill>
                <a:latin typeface="Rockwell Nova" pitchFamily="18" charset="0"/>
                <a:cs typeface="Calibri"/>
              </a:rPr>
              <a:t>MARIBOR</a:t>
            </a:r>
            <a:endParaRPr sz="3400" dirty="0">
              <a:latin typeface="Rockwell Nova" pitchFamily="18" charset="0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76215" y="888342"/>
            <a:ext cx="6229349" cy="8705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4 Rectángulo"/>
          <p:cNvSpPr/>
          <p:nvPr/>
        </p:nvSpPr>
        <p:spPr>
          <a:xfrm>
            <a:off x="7315200" y="1587062"/>
            <a:ext cx="5867400" cy="15752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5 CuadroTexto"/>
          <p:cNvSpPr txBox="1"/>
          <p:nvPr/>
        </p:nvSpPr>
        <p:spPr>
          <a:xfrm>
            <a:off x="7772400" y="1866900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  <a:latin typeface="Rockwell Nova" pitchFamily="18" charset="0"/>
              </a:rPr>
              <a:t>ESLOVENIA</a:t>
            </a:r>
            <a:endParaRPr lang="pt-BR" sz="6000" dirty="0">
              <a:solidFill>
                <a:schemeClr val="bg1"/>
              </a:solidFill>
              <a:latin typeface="Rockwell Nova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82600" y="3880754"/>
            <a:ext cx="2914707" cy="1590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sz="3400" spc="-25" dirty="0">
                <a:solidFill>
                  <a:srgbClr val="113B60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113B60"/>
                </a:solidFill>
                <a:latin typeface="Calibri"/>
                <a:cs typeface="Calibri"/>
              </a:rPr>
              <a:t> 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65"/>
              </a:lnSpc>
            </a:pPr>
            <a:r>
              <a:rPr lang="es-ES" sz="3400" spc="810" dirty="0">
                <a:solidFill>
                  <a:srgbClr val="113B60"/>
                </a:solidFill>
                <a:latin typeface="Rockwell Nova" pitchFamily="18" charset="0"/>
                <a:cs typeface="Calibri"/>
              </a:rPr>
              <a:t>PRAGA</a:t>
            </a:r>
            <a:endParaRPr sz="3400" dirty="0">
              <a:latin typeface="Rockwell Nova" pitchFamily="18" charset="0"/>
              <a:cs typeface="Calibri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978869" y="1165334"/>
            <a:ext cx="5867400" cy="15752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5 CuadroTexto"/>
          <p:cNvSpPr txBox="1"/>
          <p:nvPr/>
        </p:nvSpPr>
        <p:spPr>
          <a:xfrm>
            <a:off x="7772400" y="1866900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bg1"/>
                </a:solidFill>
                <a:latin typeface="Rockwell Nova" pitchFamily="18" charset="0"/>
              </a:rPr>
              <a:t>REP. CHECA</a:t>
            </a:r>
            <a:endParaRPr lang="pt-BR" sz="6000" dirty="0">
              <a:solidFill>
                <a:schemeClr val="bg1"/>
              </a:solidFill>
              <a:latin typeface="Rockwell Nova" pitchFamily="18" charset="0"/>
            </a:endParaRPr>
          </a:p>
        </p:txBody>
      </p:sp>
      <p:pic>
        <p:nvPicPr>
          <p:cNvPr id="1026" name="Picture 2" descr="C:\Users\Usuario\Desktop\Cosas-a-tener-en-cuenta-en-Pra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40" y="2882563"/>
            <a:ext cx="10861829" cy="611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81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897351" y="2905254"/>
            <a:ext cx="94615" cy="521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45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92000" y="4352773"/>
            <a:ext cx="3886200" cy="47448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lang="es-ES" sz="3400" spc="790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MSIDA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s-ES" sz="3400" spc="-2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lvl="0">
              <a:lnSpc>
                <a:spcPts val="4050"/>
              </a:lnSpc>
            </a:pPr>
            <a:r>
              <a:rPr lang="es-ES" sz="3400" spc="790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ST JULIANS</a:t>
            </a:r>
            <a:endParaRPr lang="es-ES" sz="3400" dirty="0">
              <a:solidFill>
                <a:prstClr val="black"/>
              </a:solidFill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endParaRPr lang="es-ES" sz="3400" spc="-25" dirty="0">
              <a:solidFill>
                <a:srgbClr val="FFFFFF"/>
              </a:solidFill>
              <a:latin typeface="Rockwell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65"/>
              </a:lnSpc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</p:txBody>
      </p:sp>
      <p:pic>
        <p:nvPicPr>
          <p:cNvPr id="1026" name="Picture 2" descr="C:\Users\Usuario\Desktop\lugares-que-visitar-mal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03" y="1790700"/>
            <a:ext cx="10443059" cy="696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8456062" y="2043863"/>
            <a:ext cx="6324599" cy="1731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ITAL</a:t>
            </a:r>
            <a:endParaRPr lang="pt-B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874442" y="2355655"/>
            <a:ext cx="5487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>
                <a:solidFill>
                  <a:schemeClr val="tx2">
                    <a:lumMod val="50000"/>
                  </a:schemeClr>
                </a:solidFill>
                <a:latin typeface="Rockwell Nova" pitchFamily="18" charset="0"/>
              </a:rPr>
              <a:t>MALTA</a:t>
            </a:r>
            <a:endParaRPr lang="pt-BR" sz="6600" dirty="0">
              <a:solidFill>
                <a:schemeClr val="tx2">
                  <a:lumMod val="50000"/>
                </a:schemeClr>
              </a:solidFill>
              <a:latin typeface="Rockwell Nov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00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8700"/>
            <a:ext cx="16127094" cy="2857500"/>
          </a:xfrm>
          <a:custGeom>
            <a:avLst/>
            <a:gdLst/>
            <a:ahLst/>
            <a:cxnLst/>
            <a:rect l="l" t="t" r="r" b="b"/>
            <a:pathLst>
              <a:path w="16127094" h="2857500">
                <a:moveTo>
                  <a:pt x="0" y="0"/>
                </a:moveTo>
                <a:lnTo>
                  <a:pt x="16126573" y="0"/>
                </a:lnTo>
                <a:lnTo>
                  <a:pt x="16126573" y="2857499"/>
                </a:lnTo>
                <a:lnTo>
                  <a:pt x="0" y="2857499"/>
                </a:lnTo>
                <a:lnTo>
                  <a:pt x="0" y="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1040395"/>
            <a:ext cx="8585200" cy="2342308"/>
          </a:xfrm>
          <a:prstGeom prst="rect">
            <a:avLst/>
          </a:prstGeom>
        </p:spPr>
        <p:txBody>
          <a:bodyPr vert="horz" wrap="square" lIns="0" tIns="455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85"/>
              </a:spcBef>
            </a:pPr>
            <a:r>
              <a:rPr sz="7500" dirty="0">
                <a:solidFill>
                  <a:srgbClr val="FFFFFF"/>
                </a:solidFill>
                <a:latin typeface="Rockwell Nova" pitchFamily="18" charset="0"/>
              </a:rPr>
              <a:t>Convocatorias</a:t>
            </a:r>
          </a:p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sz="3400" spc="300" dirty="0">
                <a:solidFill>
                  <a:srgbClr val="5270FF"/>
                </a:solidFill>
                <a:latin typeface="Rockwell Nova" pitchFamily="18" charset="0"/>
              </a:rPr>
              <a:t>PLAZOS CURSO 20</a:t>
            </a:r>
            <a:r>
              <a:rPr lang="es-ES" sz="3400" spc="300" dirty="0">
                <a:solidFill>
                  <a:srgbClr val="5270FF"/>
                </a:solidFill>
                <a:latin typeface="Rockwell Nova" pitchFamily="18" charset="0"/>
              </a:rPr>
              <a:t>24</a:t>
            </a:r>
            <a:r>
              <a:rPr sz="3400" spc="300" dirty="0">
                <a:solidFill>
                  <a:srgbClr val="5270FF"/>
                </a:solidFill>
                <a:latin typeface="Rockwell Nova" pitchFamily="18" charset="0"/>
              </a:rPr>
              <a:t> -202</a:t>
            </a:r>
            <a:r>
              <a:rPr lang="es-ES" spc="300" dirty="0">
                <a:solidFill>
                  <a:srgbClr val="5270FF"/>
                </a:solidFill>
                <a:latin typeface="Rockwell Nova" pitchFamily="18" charset="0"/>
              </a:rPr>
              <a:t>5</a:t>
            </a:r>
            <a:endParaRPr sz="3400" spc="300" dirty="0">
              <a:latin typeface="Rockwell Nova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21751" y="5102225"/>
            <a:ext cx="4336415" cy="31300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8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MARZO</a:t>
            </a:r>
            <a:r>
              <a:rPr sz="3000" spc="29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 </a:t>
            </a:r>
            <a:r>
              <a:rPr sz="3000" spc="19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202</a:t>
            </a:r>
            <a:r>
              <a:rPr lang="es-ES" sz="3000" spc="19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5</a:t>
            </a:r>
            <a:endParaRPr sz="3000" dirty="0">
              <a:latin typeface="Lucida Sans" pitchFamily="34" charset="0"/>
              <a:cs typeface="Arial"/>
            </a:endParaRPr>
          </a:p>
          <a:p>
            <a:pPr marL="12700" marR="226695">
              <a:lnSpc>
                <a:spcPct val="131700"/>
              </a:lnSpc>
              <a:spcBef>
                <a:spcPts val="1689"/>
              </a:spcBef>
            </a:pPr>
            <a:r>
              <a:rPr sz="2400" spc="-4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Ya </a:t>
            </a:r>
            <a:r>
              <a:rPr sz="2400" spc="12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está </a:t>
            </a:r>
            <a:r>
              <a:rPr sz="2400" spc="13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abierto </a:t>
            </a:r>
            <a:r>
              <a:rPr sz="2400" spc="5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el </a:t>
            </a:r>
            <a:r>
              <a:rPr sz="2400" spc="12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plazo  </a:t>
            </a:r>
            <a:r>
              <a:rPr sz="2400" spc="4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de</a:t>
            </a:r>
            <a:r>
              <a:rPr sz="2400" spc="19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 </a:t>
            </a:r>
            <a:r>
              <a:rPr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inscripción.</a:t>
            </a:r>
            <a:endParaRPr sz="2400" dirty="0">
              <a:latin typeface="Lucida Sans" pitchFamily="34" charset="0"/>
              <a:cs typeface="Arial"/>
            </a:endParaRPr>
          </a:p>
          <a:p>
            <a:pPr marL="12700" marR="5080">
              <a:lnSpc>
                <a:spcPct val="131700"/>
              </a:lnSpc>
            </a:pPr>
            <a:r>
              <a:rPr lang="es-ES" sz="2400" spc="14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Presentación de solicitudes hasta el 8 de Noviembre 2024.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3292" y="5102225"/>
            <a:ext cx="4304030" cy="26425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14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JUNIO</a:t>
            </a:r>
            <a:r>
              <a:rPr sz="3000" spc="37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 </a:t>
            </a:r>
            <a:r>
              <a:rPr sz="3000" spc="19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202</a:t>
            </a:r>
            <a:r>
              <a:rPr lang="es-ES" sz="3000" spc="19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5</a:t>
            </a:r>
            <a:endParaRPr sz="3000" dirty="0">
              <a:latin typeface="Lucida Sans" pitchFamily="34" charset="0"/>
              <a:cs typeface="Arial"/>
            </a:endParaRPr>
          </a:p>
          <a:p>
            <a:pPr marL="12700" marR="5080">
              <a:lnSpc>
                <a:spcPct val="131700"/>
              </a:lnSpc>
              <a:spcBef>
                <a:spcPts val="1689"/>
              </a:spcBef>
            </a:pPr>
            <a:r>
              <a:rPr sz="2400" spc="150" dirty="0" err="1">
                <a:solidFill>
                  <a:srgbClr val="113B60"/>
                </a:solidFill>
                <a:latin typeface="Lucida Sans" pitchFamily="34" charset="0"/>
                <a:cs typeface="Arial"/>
              </a:rPr>
              <a:t>Inscripci</a:t>
            </a:r>
            <a:r>
              <a:rPr lang="es-ES"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ó</a:t>
            </a:r>
            <a:r>
              <a:rPr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n </a:t>
            </a:r>
            <a:r>
              <a:rPr sz="2400" spc="-8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y  </a:t>
            </a:r>
            <a:r>
              <a:rPr lang="es-ES" sz="2400" spc="15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presentación de solicitudes hasta el 28 de Marzo 2025.</a:t>
            </a:r>
            <a:endParaRPr sz="2400" dirty="0">
              <a:latin typeface="Lucida Sans" pitchFamily="34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64834" y="5102225"/>
            <a:ext cx="5013566" cy="26425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REC</a:t>
            </a:r>
            <a:r>
              <a:rPr lang="es-ES" sz="300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IÉ</a:t>
            </a:r>
            <a:r>
              <a:rPr sz="300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N</a:t>
            </a:r>
            <a:r>
              <a:rPr sz="3000" spc="35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 </a:t>
            </a:r>
            <a:r>
              <a:rPr sz="3000" spc="8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TITULADOS</a:t>
            </a:r>
            <a:endParaRPr sz="3000" dirty="0">
              <a:latin typeface="Lucida Sans" pitchFamily="34" charset="0"/>
              <a:cs typeface="Arial"/>
            </a:endParaRPr>
          </a:p>
          <a:p>
            <a:pPr marL="12700" marR="86995">
              <a:lnSpc>
                <a:spcPct val="131700"/>
              </a:lnSpc>
              <a:spcBef>
                <a:spcPts val="1689"/>
              </a:spcBef>
            </a:pPr>
            <a:r>
              <a:rPr sz="2400" spc="9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Durante </a:t>
            </a:r>
            <a:r>
              <a:rPr lang="es-ES" sz="2400" spc="5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los 12 meses posteriores a la titulación.</a:t>
            </a:r>
            <a:r>
              <a:rPr sz="2400" spc="13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 </a:t>
            </a:r>
            <a:r>
              <a:rPr sz="2400" spc="150" dirty="0" err="1">
                <a:solidFill>
                  <a:srgbClr val="113B60"/>
                </a:solidFill>
                <a:latin typeface="Lucida Sans" pitchFamily="34" charset="0"/>
                <a:cs typeface="Arial"/>
              </a:rPr>
              <a:t>Inscripción</a:t>
            </a:r>
            <a:r>
              <a:rPr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 </a:t>
            </a:r>
            <a:r>
              <a:rPr sz="2400" spc="-8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y  </a:t>
            </a:r>
            <a:r>
              <a:rPr sz="2400" spc="15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documentación </a:t>
            </a:r>
            <a:r>
              <a:rPr sz="2400" spc="12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con </a:t>
            </a:r>
            <a:r>
              <a:rPr sz="2400" spc="1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2  </a:t>
            </a:r>
            <a:r>
              <a:rPr sz="2400" spc="12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meses </a:t>
            </a:r>
            <a:r>
              <a:rPr sz="2400" spc="4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de</a:t>
            </a:r>
            <a:r>
              <a:rPr sz="2400" spc="21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 </a:t>
            </a:r>
            <a:r>
              <a:rPr sz="2400" spc="135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antelación</a:t>
            </a:r>
            <a:r>
              <a:rPr sz="2400" spc="135" dirty="0">
                <a:solidFill>
                  <a:srgbClr val="113B60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177690" y="5198888"/>
            <a:ext cx="133350" cy="3343275"/>
          </a:xfrm>
          <a:custGeom>
            <a:avLst/>
            <a:gdLst/>
            <a:ahLst/>
            <a:cxnLst/>
            <a:rect l="l" t="t" r="r" b="b"/>
            <a:pathLst>
              <a:path w="133350" h="3343275">
                <a:moveTo>
                  <a:pt x="0" y="0"/>
                </a:moveTo>
                <a:lnTo>
                  <a:pt x="133350" y="0"/>
                </a:lnTo>
                <a:lnTo>
                  <a:pt x="133350" y="3343275"/>
                </a:lnTo>
                <a:lnTo>
                  <a:pt x="0" y="3343275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06149" y="5198888"/>
            <a:ext cx="152400" cy="3343275"/>
          </a:xfrm>
          <a:custGeom>
            <a:avLst/>
            <a:gdLst/>
            <a:ahLst/>
            <a:cxnLst/>
            <a:rect l="l" t="t" r="r" b="b"/>
            <a:pathLst>
              <a:path w="152400" h="3343275">
                <a:moveTo>
                  <a:pt x="0" y="0"/>
                </a:moveTo>
                <a:lnTo>
                  <a:pt x="152400" y="0"/>
                </a:lnTo>
                <a:lnTo>
                  <a:pt x="152400" y="3343275"/>
                </a:lnTo>
                <a:lnTo>
                  <a:pt x="0" y="3343275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34608" y="5198888"/>
            <a:ext cx="133350" cy="3343275"/>
          </a:xfrm>
          <a:custGeom>
            <a:avLst/>
            <a:gdLst/>
            <a:ahLst/>
            <a:cxnLst/>
            <a:rect l="l" t="t" r="r" b="b"/>
            <a:pathLst>
              <a:path w="133350" h="3343275">
                <a:moveTo>
                  <a:pt x="0" y="0"/>
                </a:moveTo>
                <a:lnTo>
                  <a:pt x="133350" y="0"/>
                </a:lnTo>
                <a:lnTo>
                  <a:pt x="133350" y="3343275"/>
                </a:lnTo>
                <a:lnTo>
                  <a:pt x="0" y="3343275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6223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47405"/>
            <a:ext cx="18288000" cy="6139815"/>
          </a:xfrm>
          <a:custGeom>
            <a:avLst/>
            <a:gdLst/>
            <a:ahLst/>
            <a:cxnLst/>
            <a:rect l="l" t="t" r="r" b="b"/>
            <a:pathLst>
              <a:path w="18288000" h="6139815">
                <a:moveTo>
                  <a:pt x="0" y="6139599"/>
                </a:moveTo>
                <a:lnTo>
                  <a:pt x="18288000" y="6139599"/>
                </a:lnTo>
                <a:lnTo>
                  <a:pt x="18288000" y="0"/>
                </a:lnTo>
                <a:lnTo>
                  <a:pt x="0" y="0"/>
                </a:lnTo>
                <a:lnTo>
                  <a:pt x="0" y="6139599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3995420"/>
          </a:xfrm>
          <a:custGeom>
            <a:avLst/>
            <a:gdLst/>
            <a:ahLst/>
            <a:cxnLst/>
            <a:rect l="l" t="t" r="r" b="b"/>
            <a:pathLst>
              <a:path w="18288000" h="3995420">
                <a:moveTo>
                  <a:pt x="0" y="3995006"/>
                </a:moveTo>
                <a:lnTo>
                  <a:pt x="18288001" y="3995006"/>
                </a:lnTo>
                <a:lnTo>
                  <a:pt x="18288001" y="0"/>
                </a:lnTo>
                <a:lnTo>
                  <a:pt x="0" y="0"/>
                </a:lnTo>
                <a:lnTo>
                  <a:pt x="0" y="39950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00400" y="525672"/>
            <a:ext cx="12649200" cy="2388474"/>
          </a:xfrm>
          <a:prstGeom prst="rect">
            <a:avLst/>
          </a:prstGeom>
        </p:spPr>
        <p:txBody>
          <a:bodyPr vert="horz" wrap="square" lIns="0" tIns="4552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85"/>
              </a:spcBef>
            </a:pPr>
            <a:r>
              <a:rPr sz="7800" dirty="0">
                <a:latin typeface="Rockwell Nova" pitchFamily="18" charset="0"/>
              </a:rPr>
              <a:t>Proceso Solicitud </a:t>
            </a:r>
          </a:p>
          <a:p>
            <a:pPr algn="ctr">
              <a:lnSpc>
                <a:spcPct val="100000"/>
              </a:lnSpc>
              <a:spcBef>
                <a:spcPts val="1580"/>
              </a:spcBef>
            </a:pPr>
            <a:r>
              <a:rPr sz="3400" spc="300" dirty="0">
                <a:latin typeface="Rockwell Nova" pitchFamily="18" charset="0"/>
              </a:rPr>
              <a:t>BECAS ERASMUS + </a:t>
            </a:r>
          </a:p>
        </p:txBody>
      </p:sp>
      <p:sp>
        <p:nvSpPr>
          <p:cNvPr id="5" name="object 5"/>
          <p:cNvSpPr/>
          <p:nvPr/>
        </p:nvSpPr>
        <p:spPr>
          <a:xfrm>
            <a:off x="1627687" y="4073760"/>
            <a:ext cx="333375" cy="285750"/>
          </a:xfrm>
          <a:custGeom>
            <a:avLst/>
            <a:gdLst/>
            <a:ahLst/>
            <a:cxnLst/>
            <a:rect l="l" t="t" r="r" b="b"/>
            <a:pathLst>
              <a:path w="333375" h="285750">
                <a:moveTo>
                  <a:pt x="0" y="0"/>
                </a:moveTo>
                <a:lnTo>
                  <a:pt x="333375" y="0"/>
                </a:lnTo>
                <a:lnTo>
                  <a:pt x="166687" y="28575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899" y="5307610"/>
            <a:ext cx="3179445" cy="4895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3050" spc="10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1.</a:t>
            </a:r>
            <a:r>
              <a:rPr sz="3050" spc="23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 </a:t>
            </a:r>
            <a:r>
              <a:rPr sz="3050" spc="8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INSCRIPCION</a:t>
            </a:r>
            <a:endParaRPr sz="305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9810" y="6044740"/>
            <a:ext cx="2716789" cy="2489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34700"/>
              </a:lnSpc>
              <a:spcBef>
                <a:spcPts val="95"/>
              </a:spcBef>
            </a:pPr>
            <a:r>
              <a:rPr sz="2400" spc="8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Envío </a:t>
            </a:r>
            <a:r>
              <a:rPr sz="2400" spc="8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</a:t>
            </a:r>
            <a:r>
              <a:rPr sz="2400" spc="10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la  </a:t>
            </a:r>
            <a:r>
              <a:rPr sz="2400" spc="204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</a:t>
            </a:r>
            <a:r>
              <a:rPr sz="2400" spc="2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o</a:t>
            </a:r>
            <a:r>
              <a:rPr sz="2400" spc="2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</a:t>
            </a:r>
            <a:r>
              <a:rPr sz="2400" spc="17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u</a:t>
            </a:r>
            <a:r>
              <a:rPr sz="2400" spc="30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m</a:t>
            </a:r>
            <a:r>
              <a:rPr sz="2400" spc="12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</a:t>
            </a:r>
            <a:r>
              <a:rPr sz="2400" spc="17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n</a:t>
            </a:r>
            <a:r>
              <a:rPr sz="2400" spc="29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</a:t>
            </a:r>
            <a:r>
              <a:rPr sz="2400" spc="15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a</a:t>
            </a:r>
            <a:r>
              <a:rPr sz="2400" spc="2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</a:t>
            </a:r>
            <a:r>
              <a:rPr sz="2400" spc="22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i</a:t>
            </a:r>
            <a:r>
              <a:rPr sz="2400" spc="2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ó</a:t>
            </a:r>
            <a:r>
              <a:rPr sz="2400" spc="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n  </a:t>
            </a:r>
            <a:r>
              <a:rPr sz="2400" spc="18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inicial </a:t>
            </a:r>
            <a:r>
              <a:rPr sz="2400" spc="-1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a </a:t>
            </a:r>
            <a:r>
              <a:rPr sz="2400" spc="15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tu  </a:t>
            </a:r>
            <a:r>
              <a:rPr sz="2400" spc="17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Coordinador</a:t>
            </a:r>
            <a:r>
              <a:rPr sz="2400" spc="17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 </a:t>
            </a:r>
            <a:r>
              <a:rPr sz="2400" spc="15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Erasmus</a:t>
            </a:r>
            <a:r>
              <a:rPr lang="es-ES" sz="2400" spc="15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.</a:t>
            </a:r>
            <a:endParaRPr sz="2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51243" y="4114378"/>
            <a:ext cx="333375" cy="285750"/>
          </a:xfrm>
          <a:custGeom>
            <a:avLst/>
            <a:gdLst/>
            <a:ahLst/>
            <a:cxnLst/>
            <a:rect l="l" t="t" r="r" b="b"/>
            <a:pathLst>
              <a:path w="333375" h="285750">
                <a:moveTo>
                  <a:pt x="0" y="0"/>
                </a:moveTo>
                <a:lnTo>
                  <a:pt x="333375" y="0"/>
                </a:lnTo>
                <a:lnTo>
                  <a:pt x="166687" y="28575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66332" y="5308029"/>
            <a:ext cx="27666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10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2.</a:t>
            </a:r>
            <a:r>
              <a:rPr sz="3000" spc="33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 </a:t>
            </a:r>
            <a:r>
              <a:rPr sz="3000" spc="3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SELECCIÓN</a:t>
            </a:r>
            <a:endParaRPr sz="30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32156" y="6034573"/>
            <a:ext cx="2648585" cy="24689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83185" algn="ctr">
              <a:lnSpc>
                <a:spcPct val="132800"/>
              </a:lnSpc>
              <a:spcBef>
                <a:spcPts val="100"/>
              </a:spcBef>
            </a:pPr>
            <a:r>
              <a:rPr sz="2400" spc="17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Confirmación </a:t>
            </a:r>
            <a:r>
              <a:rPr sz="2400" spc="6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 </a:t>
            </a:r>
            <a:r>
              <a:rPr sz="2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tu </a:t>
            </a:r>
            <a:r>
              <a:rPr sz="2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plaza. Gestión  </a:t>
            </a:r>
            <a:r>
              <a:rPr sz="2400" spc="16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tarjeta sanitaria  </a:t>
            </a:r>
            <a:r>
              <a:rPr sz="2400" spc="12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europea</a:t>
            </a:r>
            <a:r>
              <a:rPr lang="es-ES" sz="2400" spc="12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.</a:t>
            </a:r>
            <a:endParaRPr sz="2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464445" y="4114378"/>
            <a:ext cx="333375" cy="285750"/>
          </a:xfrm>
          <a:custGeom>
            <a:avLst/>
            <a:gdLst/>
            <a:ahLst/>
            <a:cxnLst/>
            <a:rect l="l" t="t" r="r" b="b"/>
            <a:pathLst>
              <a:path w="333375" h="285750">
                <a:moveTo>
                  <a:pt x="0" y="0"/>
                </a:moveTo>
                <a:lnTo>
                  <a:pt x="333375" y="0"/>
                </a:lnTo>
                <a:lnTo>
                  <a:pt x="166687" y="28575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36577" y="6034573"/>
            <a:ext cx="3831423" cy="14864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8435">
              <a:lnSpc>
                <a:spcPct val="132800"/>
              </a:lnSpc>
              <a:spcBef>
                <a:spcPts val="100"/>
              </a:spcBef>
            </a:pPr>
            <a:r>
              <a:rPr sz="2400" spc="16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Documentación </a:t>
            </a:r>
            <a:r>
              <a:rPr sz="2400" spc="15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propia  </a:t>
            </a:r>
            <a:r>
              <a:rPr sz="2400" spc="204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y/o </a:t>
            </a:r>
            <a:r>
              <a:rPr sz="2400" spc="16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entrevista </a:t>
            </a:r>
            <a:r>
              <a:rPr sz="2400" spc="12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por</a:t>
            </a:r>
            <a:r>
              <a:rPr sz="2400" spc="35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skype</a:t>
            </a: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148711" y="4114378"/>
            <a:ext cx="333375" cy="285750"/>
          </a:xfrm>
          <a:custGeom>
            <a:avLst/>
            <a:gdLst/>
            <a:ahLst/>
            <a:cxnLst/>
            <a:rect l="l" t="t" r="r" b="b"/>
            <a:pathLst>
              <a:path w="333375" h="285750">
                <a:moveTo>
                  <a:pt x="0" y="0"/>
                </a:moveTo>
                <a:lnTo>
                  <a:pt x="333375" y="0"/>
                </a:lnTo>
                <a:lnTo>
                  <a:pt x="166687" y="28575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94941" y="5936679"/>
            <a:ext cx="25742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18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L</a:t>
            </a:r>
            <a:r>
              <a:rPr sz="3000" spc="22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I</a:t>
            </a:r>
            <a:r>
              <a:rPr sz="3000" spc="21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N</a:t>
            </a:r>
            <a:r>
              <a:rPr sz="3000" spc="-5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G</a:t>
            </a:r>
            <a:r>
              <a:rPr sz="3000" spc="15" dirty="0">
                <a:solidFill>
                  <a:srgbClr val="5270FF"/>
                </a:solidFill>
                <a:latin typeface="Arial"/>
                <a:cs typeface="Arial"/>
              </a:rPr>
              <a:t>Ü</a:t>
            </a:r>
            <a:r>
              <a:rPr sz="3000" spc="220" dirty="0">
                <a:solidFill>
                  <a:srgbClr val="5270FF"/>
                </a:solidFill>
                <a:latin typeface="Arial"/>
                <a:cs typeface="Arial"/>
              </a:rPr>
              <a:t>Í</a:t>
            </a:r>
            <a:r>
              <a:rPr sz="3000" spc="15" dirty="0">
                <a:solidFill>
                  <a:srgbClr val="5270FF"/>
                </a:solidFill>
                <a:latin typeface="Arial"/>
                <a:cs typeface="Arial"/>
              </a:rPr>
              <a:t>S</a:t>
            </a:r>
            <a:r>
              <a:rPr sz="3000" spc="195" dirty="0">
                <a:solidFill>
                  <a:srgbClr val="5270FF"/>
                </a:solidFill>
                <a:latin typeface="Arial"/>
                <a:cs typeface="Arial"/>
              </a:rPr>
              <a:t>T</a:t>
            </a:r>
            <a:r>
              <a:rPr sz="3000" spc="220" dirty="0">
                <a:solidFill>
                  <a:srgbClr val="5270FF"/>
                </a:solidFill>
                <a:latin typeface="Arial"/>
                <a:cs typeface="Arial"/>
              </a:rPr>
              <a:t>I</a:t>
            </a:r>
            <a:r>
              <a:rPr sz="3000" spc="25" dirty="0">
                <a:solidFill>
                  <a:srgbClr val="5270FF"/>
                </a:solidFill>
                <a:latin typeface="Arial"/>
                <a:cs typeface="Arial"/>
              </a:rPr>
              <a:t>C</a:t>
            </a:r>
            <a:r>
              <a:rPr sz="3000" spc="-45" dirty="0">
                <a:solidFill>
                  <a:srgbClr val="5270FF"/>
                </a:solidFill>
                <a:latin typeface="Arial"/>
                <a:cs typeface="Arial"/>
              </a:rPr>
              <a:t>A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52061" y="6663223"/>
            <a:ext cx="3449740" cy="1924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265">
              <a:lnSpc>
                <a:spcPct val="132800"/>
              </a:lnSpc>
              <a:spcBef>
                <a:spcPts val="100"/>
              </a:spcBef>
            </a:pPr>
            <a:r>
              <a:rPr lang="es-ES" sz="2400" spc="10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Acceso a la plataforma OLS (Online </a:t>
            </a:r>
            <a:r>
              <a:rPr lang="es-ES" sz="2400" spc="10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Language</a:t>
            </a:r>
            <a:r>
              <a:rPr lang="es-ES" sz="2400" spc="10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Support)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621000" y="4148211"/>
            <a:ext cx="333375" cy="285750"/>
          </a:xfrm>
          <a:custGeom>
            <a:avLst/>
            <a:gdLst/>
            <a:ahLst/>
            <a:cxnLst/>
            <a:rect l="l" t="t" r="r" b="b"/>
            <a:pathLst>
              <a:path w="333375" h="285750">
                <a:moveTo>
                  <a:pt x="0" y="0"/>
                </a:moveTo>
                <a:lnTo>
                  <a:pt x="333375" y="0"/>
                </a:lnTo>
                <a:lnTo>
                  <a:pt x="166687" y="28575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23365" y="5308029"/>
            <a:ext cx="11123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034790" algn="l"/>
              </a:tabLst>
            </a:pPr>
            <a:r>
              <a:rPr sz="3000" spc="10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3.</a:t>
            </a:r>
            <a:r>
              <a:rPr sz="3000" spc="3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EMPRESA</a:t>
            </a:r>
            <a:r>
              <a:rPr sz="3000" spc="40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 </a:t>
            </a:r>
            <a:r>
              <a:rPr sz="3000" spc="3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SOCIA</a:t>
            </a:r>
            <a:r>
              <a:rPr sz="3000" spc="35" dirty="0">
                <a:solidFill>
                  <a:srgbClr val="5270FF"/>
                </a:solidFill>
                <a:latin typeface="Arial"/>
                <a:cs typeface="Arial"/>
              </a:rPr>
              <a:t>	</a:t>
            </a:r>
            <a:r>
              <a:rPr sz="3000" spc="10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4</a:t>
            </a:r>
            <a:r>
              <a:rPr lang="es-ES" sz="3000" spc="10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.</a:t>
            </a:r>
            <a:r>
              <a:rPr sz="3000" spc="5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PREPARACIÓN </a:t>
            </a:r>
            <a:r>
              <a:rPr lang="es-ES" sz="3000" spc="5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  </a:t>
            </a:r>
            <a:r>
              <a:rPr sz="4500" spc="157" baseline="-3703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5.</a:t>
            </a:r>
            <a:r>
              <a:rPr sz="4500" spc="104" baseline="-3703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EVALUACIONES</a:t>
            </a:r>
            <a:endParaRPr sz="4500" baseline="-3703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401801" y="6057517"/>
            <a:ext cx="3408708" cy="3889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6520" algn="ctr">
              <a:lnSpc>
                <a:spcPct val="132800"/>
              </a:lnSpc>
              <a:spcBef>
                <a:spcPts val="100"/>
              </a:spcBef>
            </a:pPr>
            <a:r>
              <a:rPr sz="2400" spc="1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Durante </a:t>
            </a:r>
            <a:r>
              <a:rPr sz="2400" spc="9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la </a:t>
            </a:r>
            <a:r>
              <a:rPr sz="2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estancia,  </a:t>
            </a:r>
            <a:r>
              <a:rPr lang="es-ES" sz="2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tanto tu coordinador Erasmus como tu tutor en destino harán un seguimiento de tu movilidad.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995005"/>
            <a:ext cx="18288000" cy="152400"/>
          </a:xfrm>
          <a:custGeom>
            <a:avLst/>
            <a:gdLst/>
            <a:ahLst/>
            <a:cxnLst/>
            <a:rect l="l" t="t" r="r" b="b"/>
            <a:pathLst>
              <a:path w="18288000" h="152400">
                <a:moveTo>
                  <a:pt x="0" y="0"/>
                </a:moveTo>
                <a:lnTo>
                  <a:pt x="18288001" y="0"/>
                </a:lnTo>
                <a:lnTo>
                  <a:pt x="18288001" y="152399"/>
                </a:lnTo>
                <a:lnTo>
                  <a:pt x="0" y="152399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08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8700"/>
            <a:ext cx="16430625" cy="2857500"/>
          </a:xfrm>
          <a:custGeom>
            <a:avLst/>
            <a:gdLst/>
            <a:ahLst/>
            <a:cxnLst/>
            <a:rect l="l" t="t" r="r" b="b"/>
            <a:pathLst>
              <a:path w="16430625" h="2857500">
                <a:moveTo>
                  <a:pt x="0" y="0"/>
                </a:moveTo>
                <a:lnTo>
                  <a:pt x="16430625" y="0"/>
                </a:lnTo>
                <a:lnTo>
                  <a:pt x="16430625" y="2857500"/>
                </a:lnTo>
                <a:lnTo>
                  <a:pt x="0" y="2857500"/>
                </a:lnTo>
                <a:lnTo>
                  <a:pt x="0" y="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0050" y="1040395"/>
            <a:ext cx="13882027" cy="2388474"/>
          </a:xfrm>
          <a:prstGeom prst="rect">
            <a:avLst/>
          </a:prstGeom>
        </p:spPr>
        <p:txBody>
          <a:bodyPr vert="horz" wrap="square" lIns="0" tIns="455295" rIns="0" bIns="0" rtlCol="0">
            <a:spAutoFit/>
          </a:bodyPr>
          <a:lstStyle/>
          <a:p>
            <a:pPr marL="506095">
              <a:lnSpc>
                <a:spcPct val="100000"/>
              </a:lnSpc>
              <a:spcBef>
                <a:spcPts val="3585"/>
              </a:spcBef>
            </a:pPr>
            <a:r>
              <a:rPr sz="7800" dirty="0">
                <a:solidFill>
                  <a:srgbClr val="FFFFFF"/>
                </a:solidFill>
                <a:latin typeface="Rockwell Nova" pitchFamily="18" charset="0"/>
              </a:rPr>
              <a:t>1. Inscripción</a:t>
            </a:r>
          </a:p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sz="3400" spc="300" dirty="0">
                <a:solidFill>
                  <a:srgbClr val="5270FF"/>
                </a:solidFill>
                <a:latin typeface="Rockwell Nova" pitchFamily="18" charset="0"/>
              </a:rPr>
              <a:t>DOCUMENTACIÓN A ENVIAR EN FORMATO DIGITAL</a:t>
            </a:r>
            <a:endParaRPr sz="3400" spc="300" dirty="0">
              <a:latin typeface="Rockwell Nov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33899"/>
            <a:ext cx="9829800" cy="446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26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" y="38100"/>
            <a:ext cx="18334111" cy="10287000"/>
          </a:xfrm>
          <a:custGeom>
            <a:avLst/>
            <a:gdLst/>
            <a:ahLst/>
            <a:cxnLst/>
            <a:rect l="l" t="t" r="r" b="b"/>
            <a:pathLst>
              <a:path w="10337800" h="10287000">
                <a:moveTo>
                  <a:pt x="0" y="10287000"/>
                </a:moveTo>
                <a:lnTo>
                  <a:pt x="10337559" y="10287000"/>
                </a:lnTo>
                <a:lnTo>
                  <a:pt x="10337559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 flipH="1">
            <a:off x="18288392" y="0"/>
            <a:ext cx="45719" cy="10287000"/>
          </a:xfrm>
          <a:custGeom>
            <a:avLst/>
            <a:gdLst/>
            <a:ahLst/>
            <a:cxnLst/>
            <a:rect l="l" t="t" r="r" b="b"/>
            <a:pathLst>
              <a:path w="7950834" h="10287000">
                <a:moveTo>
                  <a:pt x="0" y="0"/>
                </a:moveTo>
                <a:lnTo>
                  <a:pt x="7950440" y="0"/>
                </a:lnTo>
                <a:lnTo>
                  <a:pt x="79504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9388" y="2807369"/>
            <a:ext cx="6665012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Rockwell Nova" pitchFamily="18" charset="0"/>
              </a:rPr>
              <a:t>CV Europass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69388" y="4238669"/>
            <a:ext cx="12075212" cy="23955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CON FOTO </a:t>
            </a:r>
            <a:r>
              <a:rPr lang="es-ES"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«tipo DNI» </a:t>
            </a:r>
            <a:r>
              <a:rPr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A COLOR</a:t>
            </a:r>
            <a:r>
              <a:rPr lang="es-ES"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 y EN INGLÉS.</a:t>
            </a:r>
            <a:endParaRPr lang="es-ES" sz="3400" spc="300" dirty="0">
              <a:solidFill>
                <a:prstClr val="black"/>
              </a:solidFill>
              <a:latin typeface="Rockwell Nova" pitchFamily="18" charset="0"/>
              <a:cs typeface="Calibri"/>
            </a:endParaRPr>
          </a:p>
          <a:p>
            <a:pPr marL="12700">
              <a:spcBef>
                <a:spcPts val="100"/>
              </a:spcBef>
            </a:pPr>
            <a:r>
              <a:rPr lang="es-ES" sz="2400" spc="14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Se elaborarán a través de un enlace a </a:t>
            </a:r>
            <a:r>
              <a:rPr lang="es-ES" sz="2400" spc="14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Europass</a:t>
            </a:r>
            <a:r>
              <a:rPr lang="es-ES" sz="2400" spc="14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. </a:t>
            </a:r>
            <a:r>
              <a:rPr sz="2400" spc="7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Cuida</a:t>
            </a:r>
            <a:r>
              <a:rPr sz="2400" spc="7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la </a:t>
            </a:r>
            <a:r>
              <a:rPr sz="2400" spc="13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presentación</a:t>
            </a:r>
            <a:r>
              <a:rPr lang="es-ES" sz="2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, y no olvides cumplimentar todos los campos; datos personales completos, estudios que realiza o realizados, centro al que </a:t>
            </a:r>
            <a:r>
              <a:rPr lang="es-ES" sz="2400" spc="13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perteneceS</a:t>
            </a:r>
            <a:r>
              <a:rPr lang="es-ES" sz="2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, experiencia laboral, </a:t>
            </a:r>
            <a:r>
              <a:rPr lang="es-ES" sz="2400" spc="9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ya que</a:t>
            </a:r>
            <a:r>
              <a:rPr sz="2400" spc="9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se </a:t>
            </a:r>
            <a:r>
              <a:rPr sz="2400" spc="10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enviarán </a:t>
            </a:r>
            <a:r>
              <a:rPr sz="2400" spc="-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a  </a:t>
            </a:r>
            <a:r>
              <a:rPr sz="2400" spc="12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empresas</a:t>
            </a:r>
            <a:r>
              <a:rPr sz="2400" spc="19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2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extranjeras</a:t>
            </a:r>
            <a:r>
              <a:rPr lang="es-ES" sz="2400" spc="1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para el proceso de selección</a:t>
            </a:r>
            <a:r>
              <a:rPr sz="2400" spc="12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28700" y="2019300"/>
            <a:ext cx="152400" cy="6248400"/>
          </a:xfrm>
          <a:custGeom>
            <a:avLst/>
            <a:gdLst/>
            <a:ahLst/>
            <a:cxnLst/>
            <a:rect l="l" t="t" r="r" b="b"/>
            <a:pathLst>
              <a:path w="152400" h="6248400">
                <a:moveTo>
                  <a:pt x="0" y="0"/>
                </a:moveTo>
                <a:lnTo>
                  <a:pt x="152400" y="0"/>
                </a:lnTo>
                <a:lnTo>
                  <a:pt x="152400" y="6248400"/>
                </a:ln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50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7263110" cy="9258300"/>
          </a:xfrm>
          <a:custGeom>
            <a:avLst/>
            <a:gdLst/>
            <a:ahLst/>
            <a:cxnLst/>
            <a:rect l="l" t="t" r="r" b="b"/>
            <a:pathLst>
              <a:path w="17263110" h="9258300">
                <a:moveTo>
                  <a:pt x="0" y="0"/>
                </a:moveTo>
                <a:lnTo>
                  <a:pt x="17262724" y="0"/>
                </a:lnTo>
                <a:lnTo>
                  <a:pt x="1726272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 dirty="0">
              <a:latin typeface="Rockwell Nova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9388" y="1808888"/>
            <a:ext cx="9027212" cy="1213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800" dirty="0">
                <a:latin typeface="Rockwell Nova" pitchFamily="18" charset="0"/>
              </a:rPr>
              <a:t>Te explicamos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69388" y="3240190"/>
            <a:ext cx="13904012" cy="49795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ASPECTOS IMPORTANTES</a:t>
            </a:r>
            <a:endParaRPr lang="es-ES" sz="3600" spc="300" dirty="0">
              <a:solidFill>
                <a:srgbClr val="5270FF"/>
              </a:solidFill>
              <a:latin typeface="Rockwell Nova" pitchFamily="18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5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 </a:t>
            </a:r>
            <a:endParaRPr sz="3200" dirty="0">
              <a:latin typeface="Rockwell Nova" pitchFamily="18" charset="0"/>
              <a:cs typeface="Calibri"/>
            </a:endParaRPr>
          </a:p>
          <a:p>
            <a:r>
              <a:rPr lang="pt-BR" sz="3000" spc="300" dirty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Concepto Erasmus+</a:t>
            </a:r>
          </a:p>
          <a:p>
            <a:r>
              <a:rPr lang="pt-BR" sz="3000" spc="300" dirty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Destinos</a:t>
            </a:r>
          </a:p>
          <a:p>
            <a:r>
              <a:rPr lang="pt-BR" sz="3000" spc="300" dirty="0" err="1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Convocatorias</a:t>
            </a:r>
            <a:r>
              <a:rPr lang="pt-BR" sz="3000" spc="300" dirty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 </a:t>
            </a:r>
          </a:p>
          <a:p>
            <a:r>
              <a:rPr lang="pt-BR" sz="3000" spc="300" dirty="0" err="1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Proceso</a:t>
            </a:r>
            <a:r>
              <a:rPr lang="pt-BR" sz="3000" spc="300" dirty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 de </a:t>
            </a:r>
            <a:r>
              <a:rPr lang="pt-BR" sz="3000" spc="300" dirty="0" err="1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Solicitud</a:t>
            </a:r>
            <a:endParaRPr lang="pt-BR" sz="3000" spc="300" dirty="0">
              <a:solidFill>
                <a:schemeClr val="accent1">
                  <a:lumMod val="50000"/>
                </a:schemeClr>
              </a:solidFill>
              <a:latin typeface="Lucida Sans" pitchFamily="34" charset="0"/>
              <a:ea typeface="Arimo" pitchFamily="34" charset="0"/>
              <a:cs typeface="Arimo" pitchFamily="34" charset="0"/>
            </a:endParaRPr>
          </a:p>
          <a:p>
            <a:r>
              <a:rPr lang="pt-BR" sz="3000" spc="300" dirty="0" err="1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Beneficios</a:t>
            </a:r>
            <a:r>
              <a:rPr lang="pt-BR" sz="3000" spc="300" dirty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 y </a:t>
            </a:r>
            <a:r>
              <a:rPr lang="pt-BR" sz="3000" spc="300" dirty="0" err="1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testimonios</a:t>
            </a:r>
            <a:endParaRPr lang="pt-BR" sz="3000" spc="300" dirty="0">
              <a:solidFill>
                <a:schemeClr val="accent1">
                  <a:lumMod val="50000"/>
                </a:schemeClr>
              </a:solidFill>
              <a:latin typeface="Lucida Sans" pitchFamily="34" charset="0"/>
              <a:ea typeface="Arimo" pitchFamily="34" charset="0"/>
              <a:cs typeface="Arimo" pitchFamily="34" charset="0"/>
            </a:endParaRPr>
          </a:p>
          <a:p>
            <a:r>
              <a:rPr lang="pt-BR" sz="3000" spc="300" dirty="0" err="1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Contactos</a:t>
            </a:r>
            <a:r>
              <a:rPr lang="pt-BR" sz="3000" spc="300" dirty="0">
                <a:solidFill>
                  <a:schemeClr val="accent1">
                    <a:lumMod val="50000"/>
                  </a:schemeClr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 IMOT</a:t>
            </a:r>
          </a:p>
          <a:p>
            <a:pPr marL="12700" marR="2338070">
              <a:lnSpc>
                <a:spcPct val="131700"/>
              </a:lnSpc>
            </a:pPr>
            <a:endParaRPr lang="es-ES" sz="2800" spc="10" dirty="0">
              <a:solidFill>
                <a:srgbClr val="113B60"/>
              </a:solidFill>
              <a:latin typeface="Lucida Sans"/>
              <a:cs typeface="Lucida Sans"/>
            </a:endParaRPr>
          </a:p>
          <a:p>
            <a:pPr marL="12700" marR="2338070">
              <a:lnSpc>
                <a:spcPct val="131700"/>
              </a:lnSpc>
            </a:pPr>
            <a:endParaRPr sz="2800" dirty="0">
              <a:latin typeface="Lucida Sans"/>
              <a:cs typeface="Lucida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28700" y="1582799"/>
            <a:ext cx="152400" cy="6248400"/>
          </a:xfrm>
          <a:custGeom>
            <a:avLst/>
            <a:gdLst/>
            <a:ahLst/>
            <a:cxnLst/>
            <a:rect l="l" t="t" r="r" b="b"/>
            <a:pathLst>
              <a:path w="152400" h="6248400">
                <a:moveTo>
                  <a:pt x="0" y="0"/>
                </a:moveTo>
                <a:lnTo>
                  <a:pt x="152400" y="0"/>
                </a:lnTo>
                <a:lnTo>
                  <a:pt x="152400" y="6248400"/>
                </a:ln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372975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58972" y="0"/>
            <a:ext cx="12429490" cy="10287000"/>
          </a:xfrm>
          <a:custGeom>
            <a:avLst/>
            <a:gdLst/>
            <a:ahLst/>
            <a:cxnLst/>
            <a:rect l="l" t="t" r="r" b="b"/>
            <a:pathLst>
              <a:path w="12429490" h="10287000">
                <a:moveTo>
                  <a:pt x="0" y="10287000"/>
                </a:moveTo>
                <a:lnTo>
                  <a:pt x="2684833" y="0"/>
                </a:lnTo>
                <a:lnTo>
                  <a:pt x="12429027" y="0"/>
                </a:lnTo>
                <a:lnTo>
                  <a:pt x="12429027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37786" y="2550194"/>
            <a:ext cx="8154814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Rockwell Nova" pitchFamily="18" charset="0"/>
              </a:rPr>
              <a:t>2. SELECCIÓN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1363488" y="3981494"/>
            <a:ext cx="16162512" cy="348807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7486650" marR="1699260">
              <a:lnSpc>
                <a:spcPts val="4050"/>
              </a:lnSpc>
              <a:spcBef>
                <a:spcPts val="259"/>
              </a:spcBef>
            </a:pPr>
            <a:r>
              <a:rPr spc="300" dirty="0">
                <a:latin typeface="Rockwell Nova" pitchFamily="18" charset="0"/>
              </a:rPr>
              <a:t>GESTIÓN DE TU TARJETA  SANITARIA EUROPEA</a:t>
            </a:r>
          </a:p>
          <a:p>
            <a:pPr marL="7486650" marR="5080">
              <a:lnSpc>
                <a:spcPct val="131700"/>
              </a:lnSpc>
              <a:spcBef>
                <a:spcPts val="2880"/>
              </a:spcBef>
            </a:pPr>
            <a:r>
              <a:rPr sz="2400" spc="5" dirty="0">
                <a:latin typeface="Lucida Sans" pitchFamily="34" charset="0"/>
                <a:cs typeface="Arial"/>
              </a:rPr>
              <a:t>Una </a:t>
            </a:r>
            <a:r>
              <a:rPr sz="2400" spc="45" dirty="0">
                <a:latin typeface="Lucida Sans" pitchFamily="34" charset="0"/>
                <a:cs typeface="Arial"/>
              </a:rPr>
              <a:t>vez </a:t>
            </a:r>
            <a:r>
              <a:rPr sz="2400" spc="110" dirty="0">
                <a:latin typeface="Lucida Sans" pitchFamily="34" charset="0"/>
                <a:cs typeface="Arial"/>
              </a:rPr>
              <a:t>esté </a:t>
            </a:r>
            <a:r>
              <a:rPr sz="2400" spc="165" dirty="0">
                <a:latin typeface="Lucida Sans" pitchFamily="34" charset="0"/>
                <a:cs typeface="Arial"/>
              </a:rPr>
              <a:t>confirmada </a:t>
            </a:r>
            <a:r>
              <a:rPr sz="2400" spc="130" dirty="0">
                <a:latin typeface="Lucida Sans" pitchFamily="34" charset="0"/>
                <a:cs typeface="Arial"/>
              </a:rPr>
              <a:t>tu </a:t>
            </a:r>
            <a:r>
              <a:rPr sz="2400" spc="70" dirty="0">
                <a:latin typeface="Lucida Sans" pitchFamily="34" charset="0"/>
                <a:cs typeface="Arial"/>
              </a:rPr>
              <a:t>plaza, </a:t>
            </a:r>
            <a:r>
              <a:rPr sz="2400" spc="130" dirty="0">
                <a:latin typeface="Lucida Sans" pitchFamily="34" charset="0"/>
                <a:cs typeface="Arial"/>
              </a:rPr>
              <a:t>tendrás </a:t>
            </a:r>
            <a:r>
              <a:rPr sz="2400" spc="70" dirty="0">
                <a:latin typeface="Lucida Sans" pitchFamily="34" charset="0"/>
                <a:cs typeface="Arial"/>
              </a:rPr>
              <a:t>que  </a:t>
            </a:r>
            <a:r>
              <a:rPr sz="2400" spc="170" dirty="0">
                <a:latin typeface="Lucida Sans" pitchFamily="34" charset="0"/>
                <a:cs typeface="Arial"/>
              </a:rPr>
              <a:t>solicitar </a:t>
            </a:r>
            <a:r>
              <a:rPr sz="2400" spc="130" dirty="0">
                <a:latin typeface="Lucida Sans" pitchFamily="34" charset="0"/>
                <a:cs typeface="Arial"/>
              </a:rPr>
              <a:t>tu </a:t>
            </a:r>
            <a:r>
              <a:rPr sz="2400" spc="120" dirty="0">
                <a:latin typeface="Lucida Sans" pitchFamily="34" charset="0"/>
                <a:cs typeface="Arial"/>
              </a:rPr>
              <a:t>Tarjeta </a:t>
            </a:r>
            <a:r>
              <a:rPr sz="2400" spc="114" dirty="0">
                <a:latin typeface="Lucida Sans" pitchFamily="34" charset="0"/>
                <a:cs typeface="Arial"/>
              </a:rPr>
              <a:t>Sanitaria </a:t>
            </a:r>
            <a:r>
              <a:rPr sz="2400" spc="65" dirty="0">
                <a:latin typeface="Lucida Sans" pitchFamily="34" charset="0"/>
                <a:cs typeface="Arial"/>
              </a:rPr>
              <a:t>Europea </a:t>
            </a:r>
            <a:r>
              <a:rPr sz="2400" spc="90" dirty="0">
                <a:latin typeface="Lucida Sans" pitchFamily="34" charset="0"/>
                <a:cs typeface="Arial"/>
              </a:rPr>
              <a:t>para  </a:t>
            </a:r>
            <a:r>
              <a:rPr sz="2400" spc="130" dirty="0">
                <a:latin typeface="Lucida Sans" pitchFamily="34" charset="0"/>
                <a:cs typeface="Arial"/>
              </a:rPr>
              <a:t>garantizar </a:t>
            </a:r>
            <a:r>
              <a:rPr sz="2400" spc="55" dirty="0">
                <a:latin typeface="Lucida Sans" pitchFamily="34" charset="0"/>
                <a:cs typeface="Arial"/>
              </a:rPr>
              <a:t>el </a:t>
            </a:r>
            <a:r>
              <a:rPr sz="2400" spc="130" dirty="0">
                <a:latin typeface="Lucida Sans" pitchFamily="34" charset="0"/>
                <a:cs typeface="Arial"/>
              </a:rPr>
              <a:t>acceso </a:t>
            </a:r>
            <a:r>
              <a:rPr sz="2400" spc="160" dirty="0">
                <a:latin typeface="Lucida Sans" pitchFamily="34" charset="0"/>
                <a:cs typeface="Arial"/>
              </a:rPr>
              <a:t>gratuito </a:t>
            </a:r>
            <a:r>
              <a:rPr sz="2400" spc="75" dirty="0">
                <a:latin typeface="Lucida Sans" pitchFamily="34" charset="0"/>
                <a:cs typeface="Arial"/>
              </a:rPr>
              <a:t>al </a:t>
            </a:r>
            <a:r>
              <a:rPr sz="2400" spc="155" dirty="0">
                <a:latin typeface="Lucida Sans" pitchFamily="34" charset="0"/>
                <a:cs typeface="Arial"/>
              </a:rPr>
              <a:t>sistema </a:t>
            </a:r>
            <a:r>
              <a:rPr sz="2400" spc="40" dirty="0">
                <a:latin typeface="Lucida Sans" pitchFamily="34" charset="0"/>
                <a:cs typeface="Arial"/>
              </a:rPr>
              <a:t>de  </a:t>
            </a:r>
            <a:r>
              <a:rPr sz="2400" spc="125" dirty="0">
                <a:latin typeface="Lucida Sans" pitchFamily="34" charset="0"/>
                <a:cs typeface="Arial"/>
              </a:rPr>
              <a:t>sanidad </a:t>
            </a:r>
            <a:r>
              <a:rPr sz="2400" spc="140" dirty="0">
                <a:latin typeface="Lucida Sans" pitchFamily="34" charset="0"/>
                <a:cs typeface="Arial"/>
              </a:rPr>
              <a:t>pública </a:t>
            </a:r>
            <a:r>
              <a:rPr sz="2400" spc="20" dirty="0">
                <a:latin typeface="Lucida Sans" pitchFamily="34" charset="0"/>
                <a:cs typeface="Arial"/>
              </a:rPr>
              <a:t>en </a:t>
            </a:r>
            <a:r>
              <a:rPr sz="2400" spc="130" dirty="0">
                <a:latin typeface="Lucida Sans" pitchFamily="34" charset="0"/>
                <a:cs typeface="Arial"/>
              </a:rPr>
              <a:t>tu</a:t>
            </a:r>
            <a:r>
              <a:rPr sz="2400" spc="480" dirty="0">
                <a:latin typeface="Lucida Sans" pitchFamily="34" charset="0"/>
                <a:cs typeface="Arial"/>
              </a:rPr>
              <a:t> </a:t>
            </a:r>
            <a:r>
              <a:rPr sz="2400" spc="140" dirty="0">
                <a:latin typeface="Lucida Sans" pitchFamily="34" charset="0"/>
                <a:cs typeface="Arial"/>
              </a:rPr>
              <a:t>destino</a:t>
            </a:r>
            <a:r>
              <a:rPr sz="2800" spc="140" dirty="0">
                <a:latin typeface="Lucida Sans" pitchFamily="34" charset="0"/>
                <a:cs typeface="Arial"/>
              </a:rPr>
              <a:t>.</a:t>
            </a:r>
            <a:endParaRPr sz="2800" dirty="0">
              <a:latin typeface="Lucida Sans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646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400" y="1706120"/>
            <a:ext cx="1542427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dirty="0">
                <a:solidFill>
                  <a:srgbClr val="FFFFFF"/>
                </a:solidFill>
                <a:latin typeface="Rockwell Nova" pitchFamily="18" charset="0"/>
              </a:rPr>
              <a:t>3. </a:t>
            </a:r>
            <a:r>
              <a:rPr lang="es-ES" sz="5600" dirty="0">
                <a:solidFill>
                  <a:srgbClr val="FFFFFF"/>
                </a:solidFill>
                <a:latin typeface="Rockwell Nova" pitchFamily="18" charset="0"/>
              </a:rPr>
              <a:t>Organizaciones </a:t>
            </a:r>
            <a:r>
              <a:rPr sz="5600" dirty="0" err="1">
                <a:solidFill>
                  <a:srgbClr val="FFFFFF"/>
                </a:solidFill>
                <a:latin typeface="Rockwell Nova" pitchFamily="18" charset="0"/>
              </a:rPr>
              <a:t>Intermediarias</a:t>
            </a:r>
            <a:endParaRPr sz="5600" dirty="0">
              <a:latin typeface="Rockwell Nova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63453" y="3867578"/>
            <a:ext cx="5086350" cy="21507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PR</a:t>
            </a:r>
            <a:r>
              <a:rPr lang="es-ES"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Á</a:t>
            </a:r>
            <a:r>
              <a:rPr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CTICAS</a:t>
            </a:r>
            <a:endParaRPr sz="3400" spc="300" dirty="0">
              <a:solidFill>
                <a:prstClr val="black"/>
              </a:solidFill>
              <a:latin typeface="Rockwell Nova" pitchFamily="18" charset="0"/>
              <a:cs typeface="Calibri"/>
            </a:endParaRPr>
          </a:p>
          <a:p>
            <a:pPr marL="12700" marR="5080">
              <a:lnSpc>
                <a:spcPct val="132800"/>
              </a:lnSpc>
              <a:spcBef>
                <a:spcPts val="1090"/>
              </a:spcBef>
            </a:pPr>
            <a:r>
              <a:rPr sz="2400" spc="12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Búsqueda </a:t>
            </a:r>
            <a:r>
              <a:rPr sz="2400" spc="6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</a:t>
            </a:r>
            <a:r>
              <a:rPr sz="2400" spc="1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empresa </a:t>
            </a:r>
            <a:r>
              <a:rPr sz="2400" spc="114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para </a:t>
            </a:r>
            <a:r>
              <a:rPr sz="2400" spc="15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tus  </a:t>
            </a:r>
            <a:r>
              <a:rPr sz="2400" spc="17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prácticas </a:t>
            </a:r>
            <a:r>
              <a:rPr sz="2400" spc="1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acorde </a:t>
            </a:r>
            <a:r>
              <a:rPr sz="2400" spc="-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a </a:t>
            </a:r>
            <a:r>
              <a:rPr sz="2400" spc="13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tu</a:t>
            </a:r>
            <a:r>
              <a:rPr sz="2400" spc="10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7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formac</a:t>
            </a:r>
            <a:r>
              <a:rPr lang="es-ES" sz="2400" spc="17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ió</a:t>
            </a:r>
            <a:r>
              <a:rPr sz="2400" spc="17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n</a:t>
            </a:r>
            <a:r>
              <a:rPr sz="2400" spc="17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63453" y="6555737"/>
            <a:ext cx="5173345" cy="3117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TUTORIA Y</a:t>
            </a:r>
            <a:endParaRPr sz="3400" spc="300" dirty="0">
              <a:solidFill>
                <a:prstClr val="black"/>
              </a:solidFill>
              <a:latin typeface="Rockwell Nova" pitchFamily="18" charset="0"/>
              <a:cs typeface="Calibri"/>
            </a:endParaRPr>
          </a:p>
          <a:p>
            <a:pPr marL="12700">
              <a:lnSpc>
                <a:spcPts val="4065"/>
              </a:lnSpc>
            </a:pPr>
            <a:r>
              <a:rPr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DOCUMENTACIÓN</a:t>
            </a:r>
            <a:endParaRPr sz="3400" spc="300" dirty="0">
              <a:solidFill>
                <a:prstClr val="black"/>
              </a:solidFill>
              <a:latin typeface="Rockwell Nova" pitchFamily="18" charset="0"/>
              <a:cs typeface="Calibri"/>
            </a:endParaRPr>
          </a:p>
          <a:p>
            <a:pPr marL="12700" marR="5080">
              <a:lnSpc>
                <a:spcPct val="132800"/>
              </a:lnSpc>
              <a:spcBef>
                <a:spcPts val="1090"/>
              </a:spcBef>
            </a:pPr>
            <a:r>
              <a:rPr sz="2400" spc="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Un</a:t>
            </a:r>
            <a:r>
              <a:rPr lang="es-ES" sz="2400" spc="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tutor en destino</a:t>
            </a:r>
            <a:r>
              <a:rPr sz="2400" spc="1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te hará </a:t>
            </a:r>
            <a:r>
              <a:rPr sz="2400" spc="7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el  </a:t>
            </a:r>
            <a:r>
              <a:rPr sz="2400" spc="17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seguimiento </a:t>
            </a:r>
            <a:r>
              <a:rPr sz="2400" spc="14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durante </a:t>
            </a:r>
            <a:r>
              <a:rPr sz="2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tu </a:t>
            </a:r>
            <a:r>
              <a:rPr sz="2400" spc="15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estancia.  </a:t>
            </a:r>
            <a:r>
              <a:rPr sz="2400" spc="1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Servicios </a:t>
            </a:r>
            <a:r>
              <a:rPr sz="2400" spc="6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</a:t>
            </a:r>
            <a:r>
              <a:rPr sz="2400" spc="16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gestión</a:t>
            </a:r>
            <a:r>
              <a:rPr sz="2400" spc="5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documental</a:t>
            </a:r>
            <a:r>
              <a:rPr sz="2400" spc="17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85882" y="3867578"/>
            <a:ext cx="5336540" cy="212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ALOJAMIENTO</a:t>
            </a:r>
            <a:endParaRPr sz="3400" spc="300" dirty="0">
              <a:solidFill>
                <a:prstClr val="black"/>
              </a:solidFill>
              <a:latin typeface="Rockwell Nova" pitchFamily="18" charset="0"/>
              <a:cs typeface="Calibri"/>
            </a:endParaRPr>
          </a:p>
          <a:p>
            <a:pPr marL="12700" marR="5080">
              <a:lnSpc>
                <a:spcPct val="132800"/>
              </a:lnSpc>
              <a:spcBef>
                <a:spcPts val="910"/>
              </a:spcBef>
            </a:pPr>
            <a:r>
              <a:rPr sz="2400" spc="12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Búsqueda </a:t>
            </a:r>
            <a:r>
              <a:rPr sz="2400" spc="6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</a:t>
            </a:r>
            <a:r>
              <a:rPr sz="2400" spc="17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alojamiento </a:t>
            </a:r>
            <a:r>
              <a:rPr sz="2400" spc="4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en </a:t>
            </a:r>
            <a:r>
              <a:rPr sz="2400" spc="16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pisos  </a:t>
            </a:r>
            <a:r>
              <a:rPr sz="2400" spc="18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compartidos. </a:t>
            </a:r>
            <a:r>
              <a:rPr sz="2400" spc="13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Gastos</a:t>
            </a:r>
            <a:r>
              <a:rPr lang="es-ES" sz="2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luz, agua,</a:t>
            </a:r>
            <a:r>
              <a:rPr sz="2400" spc="31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incluidos</a:t>
            </a:r>
            <a:r>
              <a:rPr sz="2400" spc="17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85882" y="6894879"/>
            <a:ext cx="6614795" cy="2588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EXTRAS</a:t>
            </a:r>
            <a:endParaRPr sz="3400" spc="300" dirty="0">
              <a:solidFill>
                <a:prstClr val="black"/>
              </a:solidFill>
              <a:latin typeface="Rockwell Nova" pitchFamily="18" charset="0"/>
              <a:cs typeface="Calibri"/>
            </a:endParaRPr>
          </a:p>
          <a:p>
            <a:pPr marL="12700" marR="5080">
              <a:lnSpc>
                <a:spcPct val="132800"/>
              </a:lnSpc>
              <a:spcBef>
                <a:spcPts val="1090"/>
              </a:spcBef>
            </a:pPr>
            <a:r>
              <a:rPr sz="2400" spc="1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Servicios </a:t>
            </a:r>
            <a:r>
              <a:rPr sz="2400" spc="6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</a:t>
            </a:r>
            <a:r>
              <a:rPr lang="es-ES" sz="2400" spc="15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transfers</a:t>
            </a:r>
            <a:r>
              <a:rPr lang="es-ES" sz="2400" spc="15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3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aeropuerto</a:t>
            </a:r>
            <a:r>
              <a:rPr lang="es-ES" sz="2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destino</a:t>
            </a:r>
            <a:r>
              <a:rPr sz="2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,  </a:t>
            </a:r>
            <a:r>
              <a:rPr sz="2400" spc="16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gesti</a:t>
            </a:r>
            <a:r>
              <a:rPr lang="es-ES" sz="2400" spc="16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ó</a:t>
            </a:r>
            <a:r>
              <a:rPr sz="2400" spc="16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n </a:t>
            </a:r>
            <a:r>
              <a:rPr sz="2400" spc="6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</a:t>
            </a:r>
            <a:r>
              <a:rPr sz="2400" spc="1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bono </a:t>
            </a:r>
            <a:r>
              <a:rPr sz="2400" spc="15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transporte, </a:t>
            </a:r>
            <a:r>
              <a:rPr sz="2400" spc="15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curso </a:t>
            </a:r>
            <a:r>
              <a:rPr sz="2400" spc="6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 </a:t>
            </a:r>
            <a:r>
              <a:rPr sz="2400" spc="10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ayuda</a:t>
            </a:r>
            <a:r>
              <a:rPr sz="2400" spc="10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8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ling</a:t>
            </a:r>
            <a:r>
              <a:rPr lang="es-ES" sz="2400" spc="18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üí</a:t>
            </a:r>
            <a:r>
              <a:rPr sz="2400" spc="18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stica</a:t>
            </a:r>
            <a:r>
              <a:rPr sz="2400" spc="18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y </a:t>
            </a:r>
            <a:r>
              <a:rPr sz="2400" spc="15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excursiones</a:t>
            </a:r>
            <a:r>
              <a:rPr sz="2400" spc="19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6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culturales</a:t>
            </a:r>
            <a:r>
              <a:rPr sz="2400" spc="16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98013" y="3442493"/>
            <a:ext cx="152400" cy="2466975"/>
          </a:xfrm>
          <a:custGeom>
            <a:avLst/>
            <a:gdLst/>
            <a:ahLst/>
            <a:cxnLst/>
            <a:rect l="l" t="t" r="r" b="b"/>
            <a:pathLst>
              <a:path w="152400" h="2466975">
                <a:moveTo>
                  <a:pt x="0" y="0"/>
                </a:moveTo>
                <a:lnTo>
                  <a:pt x="152400" y="0"/>
                </a:lnTo>
                <a:lnTo>
                  <a:pt x="152400" y="2466975"/>
                </a:lnTo>
                <a:lnTo>
                  <a:pt x="0" y="2466975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9820440" y="3442493"/>
            <a:ext cx="152400" cy="2466975"/>
          </a:xfrm>
          <a:custGeom>
            <a:avLst/>
            <a:gdLst/>
            <a:ahLst/>
            <a:cxnLst/>
            <a:rect l="l" t="t" r="r" b="b"/>
            <a:pathLst>
              <a:path w="152400" h="2466975">
                <a:moveTo>
                  <a:pt x="0" y="0"/>
                </a:moveTo>
                <a:lnTo>
                  <a:pt x="152400" y="0"/>
                </a:lnTo>
                <a:lnTo>
                  <a:pt x="152400" y="2466975"/>
                </a:lnTo>
                <a:lnTo>
                  <a:pt x="0" y="2466975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9820440" y="6754564"/>
            <a:ext cx="152400" cy="2466975"/>
          </a:xfrm>
          <a:custGeom>
            <a:avLst/>
            <a:gdLst/>
            <a:ahLst/>
            <a:cxnLst/>
            <a:rect l="l" t="t" r="r" b="b"/>
            <a:pathLst>
              <a:path w="152400" h="2466975">
                <a:moveTo>
                  <a:pt x="0" y="0"/>
                </a:moveTo>
                <a:lnTo>
                  <a:pt x="152400" y="0"/>
                </a:lnTo>
                <a:lnTo>
                  <a:pt x="152400" y="2466975"/>
                </a:lnTo>
                <a:lnTo>
                  <a:pt x="0" y="2466975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98013" y="6672597"/>
            <a:ext cx="152400" cy="2466975"/>
          </a:xfrm>
          <a:custGeom>
            <a:avLst/>
            <a:gdLst/>
            <a:ahLst/>
            <a:cxnLst/>
            <a:rect l="l" t="t" r="r" b="b"/>
            <a:pathLst>
              <a:path w="152400" h="2466975">
                <a:moveTo>
                  <a:pt x="0" y="0"/>
                </a:moveTo>
                <a:lnTo>
                  <a:pt x="152400" y="0"/>
                </a:lnTo>
                <a:lnTo>
                  <a:pt x="152400" y="2466975"/>
                </a:lnTo>
                <a:lnTo>
                  <a:pt x="0" y="2466975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64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3544550" cy="10287000"/>
          </a:xfrm>
          <a:custGeom>
            <a:avLst/>
            <a:gdLst/>
            <a:ahLst/>
            <a:cxnLst/>
            <a:rect l="l" t="t" r="r" b="b"/>
            <a:pathLst>
              <a:path w="13544550" h="10287000">
                <a:moveTo>
                  <a:pt x="0" y="10287000"/>
                </a:moveTo>
                <a:lnTo>
                  <a:pt x="13544550" y="10287000"/>
                </a:lnTo>
                <a:lnTo>
                  <a:pt x="1354455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9258" y="1859086"/>
            <a:ext cx="9240542" cy="2413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7800" dirty="0">
                <a:solidFill>
                  <a:srgbClr val="FFFFFF"/>
                </a:solidFill>
                <a:latin typeface="Rockwell Nova" pitchFamily="18" charset="0"/>
              </a:rPr>
              <a:t>4. PREPARACIÓN  LINGÜÍSTICA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9258" y="4433410"/>
            <a:ext cx="8707142" cy="2714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PLATAFORMA OLS</a:t>
            </a:r>
            <a:r>
              <a:rPr lang="es-ES" sz="34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.</a:t>
            </a:r>
            <a:endParaRPr lang="es-ES" sz="2400" spc="160" dirty="0">
              <a:solidFill>
                <a:srgbClr val="FFFFFF"/>
              </a:solidFill>
              <a:latin typeface="Lucida Sans" pitchFamily="34" charset="0"/>
              <a:cs typeface="Arial"/>
            </a:endParaRPr>
          </a:p>
          <a:p>
            <a:pPr marL="12700" marR="628015">
              <a:lnSpc>
                <a:spcPct val="131700"/>
              </a:lnSpc>
              <a:spcBef>
                <a:spcPts val="2980"/>
              </a:spcBef>
            </a:pPr>
            <a:r>
              <a:rPr sz="2400" spc="8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Curso</a:t>
            </a:r>
            <a:r>
              <a:rPr sz="2400" spc="8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online </a:t>
            </a:r>
            <a:r>
              <a:rPr lang="es-ES" sz="2400" spc="1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preparatorio.</a:t>
            </a:r>
          </a:p>
          <a:p>
            <a:pPr marL="12700" marR="628015">
              <a:lnSpc>
                <a:spcPct val="131700"/>
              </a:lnSpc>
              <a:spcBef>
                <a:spcPts val="2980"/>
              </a:spcBef>
            </a:pPr>
            <a:r>
              <a:rPr sz="2400" spc="1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Fundamental </a:t>
            </a:r>
            <a:r>
              <a:rPr sz="2400" spc="9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para</a:t>
            </a:r>
            <a:r>
              <a:rPr sz="2400" spc="9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3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tu</a:t>
            </a:r>
            <a:r>
              <a:rPr sz="2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4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comunicación</a:t>
            </a:r>
            <a:r>
              <a:rPr sz="2400" spc="1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, </a:t>
            </a:r>
            <a:r>
              <a:rPr sz="2400" spc="14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integridad</a:t>
            </a:r>
            <a:r>
              <a:rPr sz="2400" spc="1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y  </a:t>
            </a:r>
            <a:r>
              <a:rPr sz="2400" spc="12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bienestar</a:t>
            </a:r>
            <a:r>
              <a:rPr sz="2400" spc="12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.</a:t>
            </a:r>
            <a:endParaRPr sz="2400" dirty="0">
              <a:latin typeface="Lucida Sans" pitchFamily="34" charset="0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544550" y="0"/>
            <a:ext cx="4743450" cy="10287000"/>
          </a:xfrm>
          <a:custGeom>
            <a:avLst/>
            <a:gdLst/>
            <a:ahLst/>
            <a:cxnLst/>
            <a:rect l="l" t="t" r="r" b="b"/>
            <a:pathLst>
              <a:path w="4743450" h="10287000">
                <a:moveTo>
                  <a:pt x="0" y="0"/>
                </a:moveTo>
                <a:lnTo>
                  <a:pt x="0" y="10287000"/>
                </a:lnTo>
                <a:lnTo>
                  <a:pt x="4743450" y="10287000"/>
                </a:lnTo>
                <a:lnTo>
                  <a:pt x="4743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36122" y="1385837"/>
            <a:ext cx="744821" cy="7448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54168" y="2156755"/>
            <a:ext cx="8901625" cy="599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39230" y="6012429"/>
            <a:ext cx="4406265" cy="525780"/>
          </a:xfrm>
          <a:custGeom>
            <a:avLst/>
            <a:gdLst/>
            <a:ahLst/>
            <a:cxnLst/>
            <a:rect l="l" t="t" r="r" b="b"/>
            <a:pathLst>
              <a:path w="4406265" h="525779">
                <a:moveTo>
                  <a:pt x="4406201" y="525571"/>
                </a:moveTo>
                <a:lnTo>
                  <a:pt x="0" y="525571"/>
                </a:lnTo>
                <a:lnTo>
                  <a:pt x="287127" y="114587"/>
                </a:lnTo>
                <a:lnTo>
                  <a:pt x="345630" y="64150"/>
                </a:lnTo>
                <a:lnTo>
                  <a:pt x="387547" y="42876"/>
                </a:lnTo>
                <a:lnTo>
                  <a:pt x="435432" y="25141"/>
                </a:lnTo>
                <a:lnTo>
                  <a:pt x="487427" y="11629"/>
                </a:lnTo>
                <a:lnTo>
                  <a:pt x="541677" y="3021"/>
                </a:lnTo>
                <a:lnTo>
                  <a:pt x="596322" y="0"/>
                </a:lnTo>
                <a:lnTo>
                  <a:pt x="3809851" y="0"/>
                </a:lnTo>
                <a:lnTo>
                  <a:pt x="3864535" y="3021"/>
                </a:lnTo>
                <a:lnTo>
                  <a:pt x="3918808" y="11629"/>
                </a:lnTo>
                <a:lnTo>
                  <a:pt x="3970814" y="25141"/>
                </a:lnTo>
                <a:lnTo>
                  <a:pt x="4018702" y="42876"/>
                </a:lnTo>
                <a:lnTo>
                  <a:pt x="4060617" y="64150"/>
                </a:lnTo>
                <a:lnTo>
                  <a:pt x="4094706" y="88282"/>
                </a:lnTo>
                <a:lnTo>
                  <a:pt x="4406201" y="525571"/>
                </a:lnTo>
                <a:close/>
              </a:path>
            </a:pathLst>
          </a:custGeom>
          <a:solidFill>
            <a:srgbClr val="172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41420" y="6538000"/>
            <a:ext cx="4401820" cy="183515"/>
          </a:xfrm>
          <a:custGeom>
            <a:avLst/>
            <a:gdLst/>
            <a:ahLst/>
            <a:cxnLst/>
            <a:rect l="l" t="t" r="r" b="b"/>
            <a:pathLst>
              <a:path w="4401819" h="183515">
                <a:moveTo>
                  <a:pt x="4215481" y="183039"/>
                </a:moveTo>
                <a:lnTo>
                  <a:pt x="186421" y="183039"/>
                </a:lnTo>
                <a:lnTo>
                  <a:pt x="136747" y="178381"/>
                </a:lnTo>
                <a:lnTo>
                  <a:pt x="93575" y="165024"/>
                </a:lnTo>
                <a:lnTo>
                  <a:pt x="57611" y="143887"/>
                </a:lnTo>
                <a:lnTo>
                  <a:pt x="29564" y="115895"/>
                </a:lnTo>
                <a:lnTo>
                  <a:pt x="10142" y="81968"/>
                </a:lnTo>
                <a:lnTo>
                  <a:pt x="51" y="43029"/>
                </a:lnTo>
                <a:lnTo>
                  <a:pt x="0" y="0"/>
                </a:lnTo>
                <a:lnTo>
                  <a:pt x="4401806" y="0"/>
                </a:lnTo>
                <a:lnTo>
                  <a:pt x="4401773" y="43029"/>
                </a:lnTo>
                <a:lnTo>
                  <a:pt x="4391701" y="81968"/>
                </a:lnTo>
                <a:lnTo>
                  <a:pt x="4372297" y="115895"/>
                </a:lnTo>
                <a:lnTo>
                  <a:pt x="4344266" y="143887"/>
                </a:lnTo>
                <a:lnTo>
                  <a:pt x="4308315" y="165024"/>
                </a:lnTo>
                <a:lnTo>
                  <a:pt x="4265152" y="178381"/>
                </a:lnTo>
                <a:lnTo>
                  <a:pt x="4215481" y="183039"/>
                </a:lnTo>
                <a:close/>
              </a:path>
            </a:pathLst>
          </a:custGeom>
          <a:solidFill>
            <a:srgbClr val="B9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41420" y="6538000"/>
            <a:ext cx="4354195" cy="183515"/>
          </a:xfrm>
          <a:custGeom>
            <a:avLst/>
            <a:gdLst/>
            <a:ahLst/>
            <a:cxnLst/>
            <a:rect l="l" t="t" r="r" b="b"/>
            <a:pathLst>
              <a:path w="4354194" h="183515">
                <a:moveTo>
                  <a:pt x="4215481" y="183039"/>
                </a:moveTo>
                <a:lnTo>
                  <a:pt x="186421" y="183039"/>
                </a:lnTo>
                <a:lnTo>
                  <a:pt x="136747" y="178381"/>
                </a:lnTo>
                <a:lnTo>
                  <a:pt x="93575" y="165024"/>
                </a:lnTo>
                <a:lnTo>
                  <a:pt x="57611" y="143887"/>
                </a:lnTo>
                <a:lnTo>
                  <a:pt x="29564" y="115895"/>
                </a:lnTo>
                <a:lnTo>
                  <a:pt x="10142" y="81968"/>
                </a:lnTo>
                <a:lnTo>
                  <a:pt x="51" y="43029"/>
                </a:lnTo>
                <a:lnTo>
                  <a:pt x="0" y="0"/>
                </a:lnTo>
                <a:lnTo>
                  <a:pt x="3851" y="21690"/>
                </a:lnTo>
                <a:lnTo>
                  <a:pt x="31778" y="69409"/>
                </a:lnTo>
                <a:lnTo>
                  <a:pt x="108338" y="117129"/>
                </a:lnTo>
                <a:lnTo>
                  <a:pt x="258089" y="138819"/>
                </a:lnTo>
                <a:lnTo>
                  <a:pt x="4347291" y="138819"/>
                </a:lnTo>
                <a:lnTo>
                  <a:pt x="4326796" y="154450"/>
                </a:lnTo>
                <a:lnTo>
                  <a:pt x="4294577" y="169913"/>
                </a:lnTo>
                <a:lnTo>
                  <a:pt x="4257378" y="179653"/>
                </a:lnTo>
                <a:lnTo>
                  <a:pt x="4215481" y="183039"/>
                </a:lnTo>
                <a:close/>
              </a:path>
              <a:path w="4354194" h="183515">
                <a:moveTo>
                  <a:pt x="4347291" y="138819"/>
                </a:moveTo>
                <a:lnTo>
                  <a:pt x="258086" y="138819"/>
                </a:lnTo>
                <a:lnTo>
                  <a:pt x="4353754" y="133891"/>
                </a:lnTo>
                <a:lnTo>
                  <a:pt x="4347291" y="138819"/>
                </a:lnTo>
                <a:close/>
              </a:path>
            </a:pathLst>
          </a:custGeom>
          <a:solidFill>
            <a:srgbClr val="7876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712770" y="3563504"/>
            <a:ext cx="3659504" cy="2416810"/>
          </a:xfrm>
          <a:custGeom>
            <a:avLst/>
            <a:gdLst/>
            <a:ahLst/>
            <a:cxnLst/>
            <a:rect l="l" t="t" r="r" b="b"/>
            <a:pathLst>
              <a:path w="3659505" h="2416810">
                <a:moveTo>
                  <a:pt x="3430000" y="2416505"/>
                </a:moveTo>
                <a:lnTo>
                  <a:pt x="229203" y="2416505"/>
                </a:lnTo>
                <a:lnTo>
                  <a:pt x="183012" y="2411852"/>
                </a:lnTo>
                <a:lnTo>
                  <a:pt x="139989" y="2398504"/>
                </a:lnTo>
                <a:lnTo>
                  <a:pt x="101055" y="2377383"/>
                </a:lnTo>
                <a:lnTo>
                  <a:pt x="67133" y="2349405"/>
                </a:lnTo>
                <a:lnTo>
                  <a:pt x="39145" y="2315492"/>
                </a:lnTo>
                <a:lnTo>
                  <a:pt x="18012" y="2276562"/>
                </a:lnTo>
                <a:lnTo>
                  <a:pt x="4656" y="2233535"/>
                </a:lnTo>
                <a:lnTo>
                  <a:pt x="0" y="2187329"/>
                </a:lnTo>
                <a:lnTo>
                  <a:pt x="0" y="229203"/>
                </a:lnTo>
                <a:lnTo>
                  <a:pt x="4656" y="182996"/>
                </a:lnTo>
                <a:lnTo>
                  <a:pt x="18012" y="139965"/>
                </a:lnTo>
                <a:lnTo>
                  <a:pt x="39146" y="101031"/>
                </a:lnTo>
                <a:lnTo>
                  <a:pt x="67135" y="67113"/>
                </a:lnTo>
                <a:lnTo>
                  <a:pt x="101058" y="39131"/>
                </a:lnTo>
                <a:lnTo>
                  <a:pt x="139994" y="18004"/>
                </a:lnTo>
                <a:lnTo>
                  <a:pt x="183021" y="4654"/>
                </a:lnTo>
                <a:lnTo>
                  <a:pt x="229216" y="0"/>
                </a:lnTo>
                <a:lnTo>
                  <a:pt x="3430013" y="0"/>
                </a:lnTo>
                <a:lnTo>
                  <a:pt x="3476166" y="4681"/>
                </a:lnTo>
                <a:lnTo>
                  <a:pt x="3519175" y="18031"/>
                </a:lnTo>
                <a:lnTo>
                  <a:pt x="3558102" y="39157"/>
                </a:lnTo>
                <a:lnTo>
                  <a:pt x="3592024" y="67137"/>
                </a:lnTo>
                <a:lnTo>
                  <a:pt x="3620017" y="101052"/>
                </a:lnTo>
                <a:lnTo>
                  <a:pt x="3641156" y="139981"/>
                </a:lnTo>
                <a:lnTo>
                  <a:pt x="3654516" y="183005"/>
                </a:lnTo>
                <a:lnTo>
                  <a:pt x="3659175" y="229203"/>
                </a:lnTo>
                <a:lnTo>
                  <a:pt x="3659175" y="2187329"/>
                </a:lnTo>
                <a:lnTo>
                  <a:pt x="3654516" y="2233535"/>
                </a:lnTo>
                <a:lnTo>
                  <a:pt x="3641156" y="2276562"/>
                </a:lnTo>
                <a:lnTo>
                  <a:pt x="3620017" y="2315492"/>
                </a:lnTo>
                <a:lnTo>
                  <a:pt x="3592024" y="2349405"/>
                </a:lnTo>
                <a:lnTo>
                  <a:pt x="3558102" y="2377383"/>
                </a:lnTo>
                <a:lnTo>
                  <a:pt x="3519175" y="2398504"/>
                </a:lnTo>
                <a:lnTo>
                  <a:pt x="3476166" y="2411852"/>
                </a:lnTo>
                <a:lnTo>
                  <a:pt x="3430000" y="2416505"/>
                </a:lnTo>
                <a:close/>
              </a:path>
            </a:pathLst>
          </a:custGeom>
          <a:solidFill>
            <a:srgbClr val="172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712770" y="3563504"/>
            <a:ext cx="3613785" cy="2378075"/>
          </a:xfrm>
          <a:custGeom>
            <a:avLst/>
            <a:gdLst/>
            <a:ahLst/>
            <a:cxnLst/>
            <a:rect l="l" t="t" r="r" b="b"/>
            <a:pathLst>
              <a:path w="3613784" h="2378075">
                <a:moveTo>
                  <a:pt x="101239" y="2377488"/>
                </a:moveTo>
                <a:lnTo>
                  <a:pt x="67259" y="2349484"/>
                </a:lnTo>
                <a:lnTo>
                  <a:pt x="39220" y="2315540"/>
                </a:lnTo>
                <a:lnTo>
                  <a:pt x="18047" y="2276581"/>
                </a:lnTo>
                <a:lnTo>
                  <a:pt x="4665" y="2233536"/>
                </a:lnTo>
                <a:lnTo>
                  <a:pt x="0" y="2187329"/>
                </a:lnTo>
                <a:lnTo>
                  <a:pt x="0" y="229203"/>
                </a:lnTo>
                <a:lnTo>
                  <a:pt x="4656" y="182996"/>
                </a:lnTo>
                <a:lnTo>
                  <a:pt x="18012" y="139965"/>
                </a:lnTo>
                <a:lnTo>
                  <a:pt x="39146" y="101031"/>
                </a:lnTo>
                <a:lnTo>
                  <a:pt x="67135" y="67113"/>
                </a:lnTo>
                <a:lnTo>
                  <a:pt x="101058" y="39131"/>
                </a:lnTo>
                <a:lnTo>
                  <a:pt x="139994" y="18004"/>
                </a:lnTo>
                <a:lnTo>
                  <a:pt x="183021" y="4654"/>
                </a:lnTo>
                <a:lnTo>
                  <a:pt x="229216" y="0"/>
                </a:lnTo>
                <a:lnTo>
                  <a:pt x="3430013" y="0"/>
                </a:lnTo>
                <a:lnTo>
                  <a:pt x="3484451" y="6614"/>
                </a:lnTo>
                <a:lnTo>
                  <a:pt x="3534077" y="25364"/>
                </a:lnTo>
                <a:lnTo>
                  <a:pt x="3576017" y="53638"/>
                </a:lnTo>
                <a:lnTo>
                  <a:pt x="284389" y="53638"/>
                </a:lnTo>
                <a:lnTo>
                  <a:pt x="238179" y="58295"/>
                </a:lnTo>
                <a:lnTo>
                  <a:pt x="195143" y="71651"/>
                </a:lnTo>
                <a:lnTo>
                  <a:pt x="156199" y="92784"/>
                </a:lnTo>
                <a:lnTo>
                  <a:pt x="122271" y="120772"/>
                </a:lnTo>
                <a:lnTo>
                  <a:pt x="94279" y="154694"/>
                </a:lnTo>
                <a:lnTo>
                  <a:pt x="73144" y="193627"/>
                </a:lnTo>
                <a:lnTo>
                  <a:pt x="59787" y="236650"/>
                </a:lnTo>
                <a:lnTo>
                  <a:pt x="55130" y="282842"/>
                </a:lnTo>
                <a:lnTo>
                  <a:pt x="55130" y="2240968"/>
                </a:lnTo>
                <a:lnTo>
                  <a:pt x="58319" y="2278609"/>
                </a:lnTo>
                <a:lnTo>
                  <a:pt x="67476" y="2314170"/>
                </a:lnTo>
                <a:lnTo>
                  <a:pt x="81987" y="2347266"/>
                </a:lnTo>
                <a:lnTo>
                  <a:pt x="101239" y="2377488"/>
                </a:lnTo>
                <a:close/>
              </a:path>
              <a:path w="3613784" h="2378075">
                <a:moveTo>
                  <a:pt x="3613190" y="92724"/>
                </a:moveTo>
                <a:lnTo>
                  <a:pt x="3584371" y="76192"/>
                </a:lnTo>
                <a:lnTo>
                  <a:pt x="3553192" y="63914"/>
                </a:lnTo>
                <a:lnTo>
                  <a:pt x="3520010" y="56270"/>
                </a:lnTo>
                <a:lnTo>
                  <a:pt x="3485185" y="53638"/>
                </a:lnTo>
                <a:lnTo>
                  <a:pt x="3576017" y="53638"/>
                </a:lnTo>
                <a:lnTo>
                  <a:pt x="3577464" y="54614"/>
                </a:lnTo>
                <a:lnTo>
                  <a:pt x="3613190" y="92724"/>
                </a:lnTo>
                <a:close/>
              </a:path>
            </a:pathLst>
          </a:custGeom>
          <a:solidFill>
            <a:srgbClr val="0E17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864760" y="3832929"/>
            <a:ext cx="3355340" cy="1917700"/>
          </a:xfrm>
          <a:custGeom>
            <a:avLst/>
            <a:gdLst/>
            <a:ahLst/>
            <a:cxnLst/>
            <a:rect l="l" t="t" r="r" b="b"/>
            <a:pathLst>
              <a:path w="3355340" h="1917700">
                <a:moveTo>
                  <a:pt x="0" y="1917329"/>
                </a:moveTo>
                <a:lnTo>
                  <a:pt x="3355086" y="1917329"/>
                </a:lnTo>
                <a:lnTo>
                  <a:pt x="3355086" y="0"/>
                </a:lnTo>
                <a:lnTo>
                  <a:pt x="0" y="41"/>
                </a:lnTo>
                <a:lnTo>
                  <a:pt x="0" y="1917329"/>
                </a:lnTo>
                <a:close/>
              </a:path>
            </a:pathLst>
          </a:custGeom>
          <a:solidFill>
            <a:srgbClr val="5CC8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900916" y="3864048"/>
            <a:ext cx="3282950" cy="1563370"/>
          </a:xfrm>
          <a:custGeom>
            <a:avLst/>
            <a:gdLst/>
            <a:ahLst/>
            <a:cxnLst/>
            <a:rect l="l" t="t" r="r" b="b"/>
            <a:pathLst>
              <a:path w="3282950" h="1563370">
                <a:moveTo>
                  <a:pt x="41" y="1562886"/>
                </a:moveTo>
                <a:lnTo>
                  <a:pt x="0" y="0"/>
                </a:lnTo>
                <a:lnTo>
                  <a:pt x="3282801" y="0"/>
                </a:lnTo>
                <a:lnTo>
                  <a:pt x="3282801" y="942500"/>
                </a:lnTo>
                <a:lnTo>
                  <a:pt x="3082437" y="942500"/>
                </a:lnTo>
                <a:lnTo>
                  <a:pt x="2932214" y="943312"/>
                </a:lnTo>
                <a:lnTo>
                  <a:pt x="2782072" y="946470"/>
                </a:lnTo>
                <a:lnTo>
                  <a:pt x="2632047" y="952091"/>
                </a:lnTo>
                <a:lnTo>
                  <a:pt x="2482174" y="960292"/>
                </a:lnTo>
                <a:lnTo>
                  <a:pt x="2332487" y="971192"/>
                </a:lnTo>
                <a:lnTo>
                  <a:pt x="2183022" y="984907"/>
                </a:lnTo>
                <a:lnTo>
                  <a:pt x="2083519" y="995672"/>
                </a:lnTo>
                <a:lnTo>
                  <a:pt x="1984140" y="1007776"/>
                </a:lnTo>
                <a:lnTo>
                  <a:pt x="1884896" y="1021252"/>
                </a:lnTo>
                <a:lnTo>
                  <a:pt x="1785797" y="1036137"/>
                </a:lnTo>
                <a:lnTo>
                  <a:pt x="1686854" y="1052463"/>
                </a:lnTo>
                <a:lnTo>
                  <a:pt x="1588076" y="1070268"/>
                </a:lnTo>
                <a:lnTo>
                  <a:pt x="1436436" y="1100227"/>
                </a:lnTo>
                <a:lnTo>
                  <a:pt x="1335681" y="1121791"/>
                </a:lnTo>
                <a:lnTo>
                  <a:pt x="1235236" y="1144676"/>
                </a:lnTo>
                <a:lnTo>
                  <a:pt x="1135129" y="1168924"/>
                </a:lnTo>
                <a:lnTo>
                  <a:pt x="1035394" y="1194577"/>
                </a:lnTo>
                <a:lnTo>
                  <a:pt x="936062" y="1221676"/>
                </a:lnTo>
                <a:lnTo>
                  <a:pt x="837163" y="1250263"/>
                </a:lnTo>
                <a:lnTo>
                  <a:pt x="738730" y="1280381"/>
                </a:lnTo>
                <a:lnTo>
                  <a:pt x="640793" y="1312070"/>
                </a:lnTo>
                <a:lnTo>
                  <a:pt x="543384" y="1345372"/>
                </a:lnTo>
                <a:lnTo>
                  <a:pt x="446534" y="1380329"/>
                </a:lnTo>
                <a:lnTo>
                  <a:pt x="398329" y="1398442"/>
                </a:lnTo>
                <a:lnTo>
                  <a:pt x="350276" y="1416984"/>
                </a:lnTo>
                <a:lnTo>
                  <a:pt x="302378" y="1435960"/>
                </a:lnTo>
                <a:lnTo>
                  <a:pt x="254639" y="1455376"/>
                </a:lnTo>
                <a:lnTo>
                  <a:pt x="103887" y="1517940"/>
                </a:lnTo>
                <a:lnTo>
                  <a:pt x="52155" y="1540039"/>
                </a:lnTo>
                <a:lnTo>
                  <a:pt x="41" y="1562886"/>
                </a:lnTo>
                <a:close/>
              </a:path>
              <a:path w="3282950" h="1563370">
                <a:moveTo>
                  <a:pt x="3282801" y="944864"/>
                </a:moveTo>
                <a:lnTo>
                  <a:pt x="3082437" y="942500"/>
                </a:lnTo>
                <a:lnTo>
                  <a:pt x="3282801" y="942500"/>
                </a:lnTo>
                <a:lnTo>
                  <a:pt x="3282801" y="944864"/>
                </a:lnTo>
                <a:close/>
              </a:path>
            </a:pathLst>
          </a:custGeom>
          <a:solidFill>
            <a:srgbClr val="4BA4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293281" y="5929054"/>
            <a:ext cx="735965" cy="104775"/>
          </a:xfrm>
          <a:custGeom>
            <a:avLst/>
            <a:gdLst/>
            <a:ahLst/>
            <a:cxnLst/>
            <a:rect l="l" t="t" r="r" b="b"/>
            <a:pathLst>
              <a:path w="735965" h="104775">
                <a:moveTo>
                  <a:pt x="657409" y="104594"/>
                </a:moveTo>
                <a:lnTo>
                  <a:pt x="78445" y="104594"/>
                </a:lnTo>
                <a:lnTo>
                  <a:pt x="47937" y="100484"/>
                </a:lnTo>
                <a:lnTo>
                  <a:pt x="22999" y="89278"/>
                </a:lnTo>
                <a:lnTo>
                  <a:pt x="6173" y="72655"/>
                </a:lnTo>
                <a:lnTo>
                  <a:pt x="0" y="52297"/>
                </a:lnTo>
                <a:lnTo>
                  <a:pt x="6173" y="31939"/>
                </a:lnTo>
                <a:lnTo>
                  <a:pt x="22999" y="15316"/>
                </a:lnTo>
                <a:lnTo>
                  <a:pt x="47937" y="4109"/>
                </a:lnTo>
                <a:lnTo>
                  <a:pt x="78445" y="0"/>
                </a:lnTo>
                <a:lnTo>
                  <a:pt x="657409" y="0"/>
                </a:lnTo>
                <a:lnTo>
                  <a:pt x="687895" y="4109"/>
                </a:lnTo>
                <a:lnTo>
                  <a:pt x="712786" y="15316"/>
                </a:lnTo>
                <a:lnTo>
                  <a:pt x="729565" y="31939"/>
                </a:lnTo>
                <a:lnTo>
                  <a:pt x="735717" y="52297"/>
                </a:lnTo>
                <a:lnTo>
                  <a:pt x="729565" y="72655"/>
                </a:lnTo>
                <a:lnTo>
                  <a:pt x="712786" y="89278"/>
                </a:lnTo>
                <a:lnTo>
                  <a:pt x="687895" y="100484"/>
                </a:lnTo>
                <a:lnTo>
                  <a:pt x="657409" y="104594"/>
                </a:lnTo>
                <a:close/>
              </a:path>
            </a:pathLst>
          </a:custGeom>
          <a:solidFill>
            <a:srgbClr val="0E17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055635" y="5929054"/>
            <a:ext cx="735965" cy="104775"/>
          </a:xfrm>
          <a:custGeom>
            <a:avLst/>
            <a:gdLst/>
            <a:ahLst/>
            <a:cxnLst/>
            <a:rect l="l" t="t" r="r" b="b"/>
            <a:pathLst>
              <a:path w="735965" h="104775">
                <a:moveTo>
                  <a:pt x="657409" y="104594"/>
                </a:moveTo>
                <a:lnTo>
                  <a:pt x="78445" y="104594"/>
                </a:lnTo>
                <a:lnTo>
                  <a:pt x="47937" y="100484"/>
                </a:lnTo>
                <a:lnTo>
                  <a:pt x="22999" y="89278"/>
                </a:lnTo>
                <a:lnTo>
                  <a:pt x="6173" y="72655"/>
                </a:lnTo>
                <a:lnTo>
                  <a:pt x="0" y="52297"/>
                </a:lnTo>
                <a:lnTo>
                  <a:pt x="6173" y="31939"/>
                </a:lnTo>
                <a:lnTo>
                  <a:pt x="22999" y="15316"/>
                </a:lnTo>
                <a:lnTo>
                  <a:pt x="47937" y="4109"/>
                </a:lnTo>
                <a:lnTo>
                  <a:pt x="78445" y="0"/>
                </a:lnTo>
                <a:lnTo>
                  <a:pt x="657409" y="0"/>
                </a:lnTo>
                <a:lnTo>
                  <a:pt x="687895" y="4109"/>
                </a:lnTo>
                <a:lnTo>
                  <a:pt x="712786" y="15316"/>
                </a:lnTo>
                <a:lnTo>
                  <a:pt x="729565" y="31939"/>
                </a:lnTo>
                <a:lnTo>
                  <a:pt x="735717" y="52297"/>
                </a:lnTo>
                <a:lnTo>
                  <a:pt x="729565" y="72655"/>
                </a:lnTo>
                <a:lnTo>
                  <a:pt x="712786" y="89278"/>
                </a:lnTo>
                <a:lnTo>
                  <a:pt x="687895" y="100484"/>
                </a:lnTo>
                <a:lnTo>
                  <a:pt x="657409" y="104594"/>
                </a:lnTo>
                <a:close/>
              </a:path>
            </a:pathLst>
          </a:custGeom>
          <a:solidFill>
            <a:srgbClr val="0E17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487213" y="3669864"/>
            <a:ext cx="110343" cy="1103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554633" y="6112779"/>
            <a:ext cx="3984896" cy="3789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2101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1028700"/>
            <a:ext cx="17259300" cy="9258300"/>
          </a:xfrm>
          <a:custGeom>
            <a:avLst/>
            <a:gdLst/>
            <a:ahLst/>
            <a:cxnLst/>
            <a:rect l="l" t="t" r="r" b="b"/>
            <a:pathLst>
              <a:path w="17259300" h="9258300">
                <a:moveTo>
                  <a:pt x="17259301" y="0"/>
                </a:moveTo>
                <a:lnTo>
                  <a:pt x="17259301" y="9258300"/>
                </a:lnTo>
                <a:lnTo>
                  <a:pt x="0" y="9258300"/>
                </a:lnTo>
                <a:lnTo>
                  <a:pt x="0" y="0"/>
                </a:lnTo>
                <a:lnTo>
                  <a:pt x="172593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20870" y="3598912"/>
            <a:ext cx="11404730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dirty="0">
                <a:solidFill>
                  <a:srgbClr val="113B60"/>
                </a:solidFill>
                <a:latin typeface="Rockwell Nova" pitchFamily="18" charset="0"/>
              </a:rPr>
              <a:t>5. Evaluaciones</a:t>
            </a:r>
            <a:endParaRPr sz="7500" dirty="0">
              <a:latin typeface="Rockwell Nova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20870" y="5030223"/>
            <a:ext cx="13568680" cy="33811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400" spc="300" dirty="0">
                <a:solidFill>
                  <a:srgbClr val="113B60"/>
                </a:solidFill>
                <a:latin typeface="Rockwell Nova" pitchFamily="18" charset="0"/>
                <a:cs typeface="Calibri"/>
              </a:rPr>
              <a:t>MUY IMPORTANTE</a:t>
            </a:r>
            <a:endParaRPr sz="3400" spc="300" dirty="0">
              <a:solidFill>
                <a:prstClr val="black"/>
              </a:solidFill>
              <a:latin typeface="Rockwell Nova" pitchFamily="18" charset="0"/>
              <a:cs typeface="Calibri"/>
            </a:endParaRPr>
          </a:p>
          <a:p>
            <a:pPr marL="12700" marR="5080" algn="just">
              <a:lnSpc>
                <a:spcPct val="131700"/>
              </a:lnSpc>
              <a:spcBef>
                <a:spcPts val="3010"/>
              </a:spcBef>
            </a:pPr>
            <a:r>
              <a:rPr lang="es-ES"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Al regresar, t</a:t>
            </a:r>
            <a:r>
              <a:rPr sz="2400" spc="150" dirty="0" err="1">
                <a:solidFill>
                  <a:srgbClr val="113B60"/>
                </a:solidFill>
                <a:latin typeface="Lucida Sans" pitchFamily="34" charset="0"/>
                <a:cs typeface="Arial"/>
              </a:rPr>
              <a:t>odos</a:t>
            </a:r>
            <a:r>
              <a:rPr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 l</a:t>
            </a:r>
            <a:r>
              <a:rPr lang="es-ES"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os participantes</a:t>
            </a:r>
            <a:r>
              <a:rPr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 </a:t>
            </a:r>
            <a:r>
              <a:rPr sz="2400" spc="150" dirty="0" err="1">
                <a:solidFill>
                  <a:srgbClr val="113B60"/>
                </a:solidFill>
                <a:latin typeface="Lucida Sans" pitchFamily="34" charset="0"/>
                <a:cs typeface="Arial"/>
              </a:rPr>
              <a:t>recibirán</a:t>
            </a:r>
            <a:r>
              <a:rPr lang="es-ES"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, a través de sus correos electrónicos, el enlace para poder acceder al</a:t>
            </a:r>
            <a:r>
              <a:rPr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 cuestionario final del </a:t>
            </a:r>
            <a:r>
              <a:rPr sz="2400" spc="150" dirty="0" err="1">
                <a:solidFill>
                  <a:srgbClr val="113B60"/>
                </a:solidFill>
                <a:latin typeface="Lucida Sans" pitchFamily="34" charset="0"/>
                <a:cs typeface="Arial"/>
              </a:rPr>
              <a:t>programa</a:t>
            </a:r>
            <a:r>
              <a:rPr lang="es-ES"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 llamado </a:t>
            </a:r>
            <a:r>
              <a:rPr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EU SURVEY</a:t>
            </a:r>
            <a:r>
              <a:rPr lang="es-ES"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- Cuestionario del Participante, cuya cumplimentación en OBLIGATORIA.</a:t>
            </a:r>
            <a:endParaRPr sz="2400" spc="150" dirty="0">
              <a:solidFill>
                <a:srgbClr val="113B60"/>
              </a:solidFill>
              <a:latin typeface="Lucida Sans" pitchFamily="34" charset="0"/>
              <a:cs typeface="Arial"/>
            </a:endParaRPr>
          </a:p>
          <a:p>
            <a:pPr marL="12700">
              <a:spcBef>
                <a:spcPts val="1065"/>
              </a:spcBef>
            </a:pPr>
            <a:r>
              <a:rPr sz="2400" spc="150" dirty="0">
                <a:solidFill>
                  <a:srgbClr val="113B60"/>
                </a:solidFill>
                <a:latin typeface="Lucida Sans" pitchFamily="34" charset="0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744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8981" y="831924"/>
            <a:ext cx="5042535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dirty="0" err="1">
                <a:latin typeface="Rockwell Nova" pitchFamily="18" charset="0"/>
              </a:rPr>
              <a:t>Benef</a:t>
            </a:r>
            <a:r>
              <a:rPr lang="es-ES" sz="7500" dirty="0">
                <a:latin typeface="Rockwell Nova" pitchFamily="18" charset="0"/>
              </a:rPr>
              <a:t>i</a:t>
            </a:r>
            <a:r>
              <a:rPr sz="7500" dirty="0" err="1">
                <a:latin typeface="Rockwell Nova" pitchFamily="18" charset="0"/>
              </a:rPr>
              <a:t>cios</a:t>
            </a:r>
            <a:endParaRPr sz="7500" dirty="0">
              <a:latin typeface="Rockwell Nova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08981" y="2329849"/>
            <a:ext cx="9357995" cy="6806222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marL="12700">
              <a:spcBef>
                <a:spcPts val="1595"/>
              </a:spcBef>
            </a:pPr>
            <a:r>
              <a:rPr sz="3000" spc="4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PROFESIONALES</a:t>
            </a:r>
            <a:endParaRPr sz="30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  <a:p>
            <a:pPr marL="12700" marR="5080">
              <a:lnSpc>
                <a:spcPct val="131700"/>
              </a:lnSpc>
              <a:spcBef>
                <a:spcPts val="330"/>
              </a:spcBef>
            </a:pPr>
            <a:r>
              <a:rPr sz="2400" spc="10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Convierte </a:t>
            </a:r>
            <a:r>
              <a:rPr sz="2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tu </a:t>
            </a:r>
            <a:r>
              <a:rPr sz="2400" spc="-8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CV </a:t>
            </a:r>
            <a:r>
              <a:rPr sz="2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más </a:t>
            </a:r>
            <a:r>
              <a:rPr sz="2400" spc="17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competitivo </a:t>
            </a:r>
            <a:r>
              <a:rPr sz="2400" spc="-8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y </a:t>
            </a:r>
            <a:r>
              <a:rPr sz="2400" spc="1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con </a:t>
            </a:r>
            <a:r>
              <a:rPr sz="2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mas  </a:t>
            </a:r>
            <a:r>
              <a:rPr sz="2400" spc="15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posibilidades </a:t>
            </a:r>
            <a:r>
              <a:rPr sz="2400" spc="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</a:t>
            </a:r>
            <a:r>
              <a:rPr sz="2400" spc="12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empleo </a:t>
            </a:r>
            <a:r>
              <a:rPr sz="2400" spc="-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a </a:t>
            </a:r>
            <a:r>
              <a:rPr sz="2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tu </a:t>
            </a:r>
            <a:r>
              <a:rPr sz="2400" spc="11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regreso. </a:t>
            </a:r>
            <a:r>
              <a:rPr sz="2400" spc="1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Oportunidad </a:t>
            </a:r>
            <a:r>
              <a:rPr sz="2400" spc="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 </a:t>
            </a:r>
            <a:r>
              <a:rPr sz="2400" spc="1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trabajo tras </a:t>
            </a:r>
            <a:r>
              <a:rPr sz="2400" spc="15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finalizar </a:t>
            </a:r>
            <a:r>
              <a:rPr sz="2400" spc="11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las </a:t>
            </a:r>
            <a:r>
              <a:rPr sz="2400" spc="15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prácticas </a:t>
            </a:r>
            <a:r>
              <a:rPr sz="2400" spc="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en </a:t>
            </a:r>
            <a:r>
              <a:rPr sz="2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tu</a:t>
            </a:r>
            <a:r>
              <a:rPr sz="2400" spc="67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destino.</a:t>
            </a:r>
            <a:endParaRPr sz="2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  <a:p>
            <a:pPr>
              <a:spcBef>
                <a:spcPts val="40"/>
              </a:spcBef>
            </a:pPr>
            <a:endParaRPr sz="3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5"/>
              </a:spcBef>
            </a:pPr>
            <a:r>
              <a:rPr sz="3000" spc="3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PERSONALES</a:t>
            </a:r>
            <a:endParaRPr sz="30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  <a:p>
            <a:pPr marL="12700" marR="165100">
              <a:lnSpc>
                <a:spcPct val="131700"/>
              </a:lnSpc>
              <a:spcBef>
                <a:spcPts val="330"/>
              </a:spcBef>
            </a:pPr>
            <a:r>
              <a:rPr sz="2400" spc="9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Madurez, </a:t>
            </a:r>
            <a:r>
              <a:rPr sz="2400" spc="114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Confianza </a:t>
            </a:r>
            <a:r>
              <a:rPr sz="2400" spc="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en </a:t>
            </a:r>
            <a:r>
              <a:rPr sz="2400" spc="16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ti </a:t>
            </a:r>
            <a:r>
              <a:rPr sz="2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mismo, </a:t>
            </a:r>
            <a:r>
              <a:rPr lang="es-ES" sz="2400" spc="10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</a:t>
            </a:r>
            <a:r>
              <a:rPr sz="2400" spc="10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apacidad</a:t>
            </a:r>
            <a:r>
              <a:rPr sz="2400" spc="10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 </a:t>
            </a:r>
            <a:r>
              <a:rPr sz="2400" spc="1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adaptación </a:t>
            </a:r>
            <a:r>
              <a:rPr sz="2400" spc="-8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y </a:t>
            </a:r>
            <a:r>
              <a:rPr sz="2400" spc="114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resolver </a:t>
            </a:r>
            <a:r>
              <a:rPr sz="2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problemas. </a:t>
            </a:r>
            <a:r>
              <a:rPr sz="2400" spc="12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Tolerancia </a:t>
            </a:r>
            <a:r>
              <a:rPr sz="2400" spc="-8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y </a:t>
            </a:r>
            <a:r>
              <a:rPr sz="2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visión  </a:t>
            </a:r>
            <a:r>
              <a:rPr sz="2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global.</a:t>
            </a:r>
            <a:endParaRPr sz="2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  <a:p>
            <a:pPr>
              <a:spcBef>
                <a:spcPts val="10"/>
              </a:spcBef>
            </a:pPr>
            <a:endParaRPr sz="3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3000" spc="8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LINGÜÍSTICOS</a:t>
            </a:r>
            <a:endParaRPr sz="30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  <a:p>
            <a:pPr marL="12700" marR="1081405">
              <a:lnSpc>
                <a:spcPct val="131700"/>
              </a:lnSpc>
              <a:spcBef>
                <a:spcPts val="560"/>
              </a:spcBef>
            </a:pPr>
            <a:r>
              <a:rPr sz="2400" spc="114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Adquieres </a:t>
            </a:r>
            <a:r>
              <a:rPr sz="2400" spc="16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conocimientos </a:t>
            </a:r>
            <a:r>
              <a:rPr sz="2400" spc="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</a:t>
            </a:r>
            <a:r>
              <a:rPr sz="2400" spc="5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un </a:t>
            </a:r>
            <a:r>
              <a:rPr sz="2400" spc="15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idioma </a:t>
            </a:r>
            <a:r>
              <a:rPr sz="2400" spc="8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nuevo </a:t>
            </a:r>
            <a:r>
              <a:rPr sz="2400" spc="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o  </a:t>
            </a:r>
            <a:r>
              <a:rPr sz="2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mejoras </a:t>
            </a:r>
            <a:r>
              <a:rPr sz="2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tu</a:t>
            </a:r>
            <a:r>
              <a:rPr sz="2400" spc="25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nivel.</a:t>
            </a:r>
            <a:endParaRPr sz="2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68293" y="2019300"/>
            <a:ext cx="152400" cy="6248400"/>
          </a:xfrm>
          <a:custGeom>
            <a:avLst/>
            <a:gdLst/>
            <a:ahLst/>
            <a:cxnLst/>
            <a:rect l="l" t="t" r="r" b="b"/>
            <a:pathLst>
              <a:path w="152400" h="6248400">
                <a:moveTo>
                  <a:pt x="0" y="0"/>
                </a:moveTo>
                <a:lnTo>
                  <a:pt x="152400" y="0"/>
                </a:lnTo>
                <a:lnTo>
                  <a:pt x="152400" y="6248400"/>
                </a:ln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964309"/>
            <a:ext cx="5198054" cy="7277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9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9686" y="366329"/>
            <a:ext cx="6725514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dirty="0">
                <a:latin typeface="Rockwell Nova" pitchFamily="18" charset="0"/>
              </a:rPr>
              <a:t>Testimonios</a:t>
            </a:r>
          </a:p>
        </p:txBody>
      </p:sp>
    </p:spTree>
    <p:extLst>
      <p:ext uri="{BB962C8B-B14F-4D97-AF65-F5344CB8AC3E}">
        <p14:creationId xmlns:p14="http://schemas.microsoft.com/office/powerpoint/2010/main" val="2656894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78162" y="3086100"/>
            <a:ext cx="1648030" cy="152400"/>
          </a:xfrm>
          <a:custGeom>
            <a:avLst/>
            <a:gdLst/>
            <a:ahLst/>
            <a:cxnLst/>
            <a:rect l="l" t="t" r="r" b="b"/>
            <a:pathLst>
              <a:path w="5048250" h="152400">
                <a:moveTo>
                  <a:pt x="0" y="0"/>
                </a:moveTo>
                <a:lnTo>
                  <a:pt x="5048250" y="0"/>
                </a:lnTo>
                <a:lnTo>
                  <a:pt x="5048250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06000" y="3086100"/>
            <a:ext cx="1925747" cy="152400"/>
          </a:xfrm>
          <a:custGeom>
            <a:avLst/>
            <a:gdLst/>
            <a:ahLst/>
            <a:cxnLst/>
            <a:rect l="l" t="t" r="r" b="b"/>
            <a:pathLst>
              <a:path w="5048250" h="152400">
                <a:moveTo>
                  <a:pt x="0" y="0"/>
                </a:moveTo>
                <a:lnTo>
                  <a:pt x="5048250" y="0"/>
                </a:lnTo>
                <a:lnTo>
                  <a:pt x="5048250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44505" y="6429601"/>
            <a:ext cx="1925748" cy="152400"/>
          </a:xfrm>
          <a:custGeom>
            <a:avLst/>
            <a:gdLst/>
            <a:ahLst/>
            <a:cxnLst/>
            <a:rect l="l" t="t" r="r" b="b"/>
            <a:pathLst>
              <a:path w="4143375" h="152400">
                <a:moveTo>
                  <a:pt x="0" y="0"/>
                </a:moveTo>
                <a:lnTo>
                  <a:pt x="4143375" y="0"/>
                </a:lnTo>
                <a:lnTo>
                  <a:pt x="4143375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44115" y="5022910"/>
            <a:ext cx="3124200" cy="730969"/>
          </a:xfrm>
          <a:prstGeom prst="rect">
            <a:avLst/>
          </a:prstGeom>
        </p:spPr>
        <p:txBody>
          <a:bodyPr vert="horz" wrap="square" lIns="0" tIns="208915" rIns="0" bIns="0" rtlCol="0">
            <a:spAutoFit/>
          </a:bodyPr>
          <a:lstStyle/>
          <a:p>
            <a:pPr algn="ctr">
              <a:spcBef>
                <a:spcPts val="1645"/>
              </a:spcBef>
            </a:pPr>
            <a:r>
              <a:rPr sz="1400" spc="-1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MERCEDES </a:t>
            </a:r>
            <a:r>
              <a:rPr sz="1400" spc="-13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DE </a:t>
            </a:r>
            <a:r>
              <a:rPr sz="1400" spc="7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LA</a:t>
            </a:r>
            <a:r>
              <a:rPr sz="1400" spc="-27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 </a:t>
            </a:r>
            <a:r>
              <a:rPr sz="1400" spc="-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VEGA</a:t>
            </a:r>
            <a:endParaRPr sz="1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  <a:p>
            <a:pPr marL="73025" marR="65405" algn="ctr">
              <a:lnSpc>
                <a:spcPct val="131700"/>
              </a:lnSpc>
              <a:spcBef>
                <a:spcPts val="380"/>
              </a:spcBef>
            </a:pPr>
            <a:r>
              <a:rPr sz="1400" spc="12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Directora</a:t>
            </a:r>
            <a:r>
              <a:rPr sz="1400" spc="12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 </a:t>
            </a:r>
            <a:r>
              <a:rPr sz="1400" spc="10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Financiera</a:t>
            </a:r>
            <a:endParaRPr sz="1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67353" y="4995046"/>
            <a:ext cx="4003040" cy="730969"/>
          </a:xfrm>
          <a:prstGeom prst="rect">
            <a:avLst/>
          </a:prstGeom>
        </p:spPr>
        <p:txBody>
          <a:bodyPr vert="horz" wrap="square" lIns="0" tIns="208915" rIns="0" bIns="0" rtlCol="0">
            <a:spAutoFit/>
          </a:bodyPr>
          <a:lstStyle/>
          <a:p>
            <a:pPr algn="ctr">
              <a:spcBef>
                <a:spcPts val="1645"/>
              </a:spcBef>
            </a:pPr>
            <a:r>
              <a:rPr sz="1400" spc="7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ISABEL </a:t>
            </a:r>
            <a:r>
              <a:rPr sz="1400" spc="-13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DE </a:t>
            </a:r>
            <a:r>
              <a:rPr sz="1400" spc="7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LA</a:t>
            </a:r>
            <a:r>
              <a:rPr sz="1400" spc="-45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 </a:t>
            </a:r>
            <a:r>
              <a:rPr sz="1400" spc="-5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VEGA</a:t>
            </a:r>
            <a:endParaRPr sz="1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  <a:p>
            <a:pPr marL="12700" marR="5080" indent="-635" algn="ctr">
              <a:lnSpc>
                <a:spcPct val="131700"/>
              </a:lnSpc>
              <a:spcBef>
                <a:spcPts val="380"/>
              </a:spcBef>
            </a:pPr>
            <a:r>
              <a:rPr sz="1400" spc="125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Directora</a:t>
            </a:r>
            <a:r>
              <a:rPr sz="1400" spc="12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</a:t>
            </a:r>
            <a:r>
              <a:rPr sz="1400" spc="19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Proyectos</a:t>
            </a:r>
            <a:endParaRPr sz="1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5691" y="8953500"/>
            <a:ext cx="4143375" cy="1015343"/>
          </a:xfrm>
          <a:prstGeom prst="rect">
            <a:avLst/>
          </a:prstGeom>
        </p:spPr>
        <p:txBody>
          <a:bodyPr vert="horz" wrap="square" lIns="0" tIns="208915" rIns="0" bIns="0" rtlCol="0">
            <a:spAutoFit/>
          </a:bodyPr>
          <a:lstStyle/>
          <a:p>
            <a:pPr algn="ctr">
              <a:spcBef>
                <a:spcPts val="1645"/>
              </a:spcBef>
            </a:pPr>
            <a:r>
              <a:rPr lang="es-ES" sz="1400" spc="3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MAR BELLIDO</a:t>
            </a:r>
            <a:endParaRPr sz="1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  <a:p>
            <a:pPr marL="12700" marR="5080" indent="-635" algn="ctr">
              <a:lnSpc>
                <a:spcPct val="131700"/>
              </a:lnSpc>
              <a:spcBef>
                <a:spcPts val="380"/>
              </a:spcBef>
            </a:pPr>
            <a:r>
              <a:rPr sz="1400" spc="12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Coordi</a:t>
            </a:r>
            <a:r>
              <a:rPr lang="es-ES" sz="1400" spc="12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na</a:t>
            </a:r>
            <a:r>
              <a:rPr sz="1400" spc="12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dora</a:t>
            </a:r>
            <a:r>
              <a:rPr sz="1400" spc="1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 </a:t>
            </a:r>
            <a:r>
              <a:rPr sz="1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Proyectos </a:t>
            </a:r>
            <a:r>
              <a:rPr sz="1400" spc="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</a:t>
            </a:r>
            <a:r>
              <a:rPr sz="1400" spc="15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Movilidad  </a:t>
            </a:r>
            <a:r>
              <a:rPr sz="1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Internacional</a:t>
            </a:r>
            <a:endParaRPr sz="1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6000" y="525672"/>
            <a:ext cx="8661400" cy="2342308"/>
          </a:xfrm>
          <a:prstGeom prst="rect">
            <a:avLst/>
          </a:prstGeom>
        </p:spPr>
        <p:txBody>
          <a:bodyPr vert="horz" wrap="square" lIns="0" tIns="455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85"/>
              </a:spcBef>
            </a:pPr>
            <a:r>
              <a:rPr sz="7500" dirty="0">
                <a:latin typeface="Rockwell Nova" pitchFamily="18" charset="0"/>
              </a:rPr>
              <a:t>IMOT Agency</a:t>
            </a:r>
          </a:p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sz="3400" spc="300" dirty="0">
                <a:solidFill>
                  <a:srgbClr val="5270FF"/>
                </a:solidFill>
                <a:latin typeface="Rockwell Nova" pitchFamily="18" charset="0"/>
              </a:rPr>
              <a:t>CON</a:t>
            </a:r>
            <a:r>
              <a:rPr lang="es-ES" sz="3400" spc="300" dirty="0">
                <a:solidFill>
                  <a:srgbClr val="5270FF"/>
                </a:solidFill>
                <a:latin typeface="Rockwell Nova" pitchFamily="18" charset="0"/>
              </a:rPr>
              <a:t>Ó</a:t>
            </a:r>
            <a:r>
              <a:rPr sz="3400" spc="300" dirty="0">
                <a:solidFill>
                  <a:srgbClr val="5270FF"/>
                </a:solidFill>
                <a:latin typeface="Rockwell Nova" pitchFamily="18" charset="0"/>
              </a:rPr>
              <a:t>CENOS</a:t>
            </a:r>
            <a:endParaRPr sz="3400" spc="300" dirty="0">
              <a:latin typeface="Rockwell Nova" pitchFamily="18" charset="0"/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404429"/>
            <a:ext cx="1849547" cy="1490317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92" y="3379977"/>
            <a:ext cx="1610499" cy="1698927"/>
          </a:xfrm>
          <a:prstGeom prst="rect">
            <a:avLst/>
          </a:prstGeom>
        </p:spPr>
      </p:pic>
      <p:pic>
        <p:nvPicPr>
          <p:cNvPr id="11" name="10 Imagen" descr="C:\Users\Usuario\Desktop\IMG_20201117_17104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18" y="6752625"/>
            <a:ext cx="1670789" cy="212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CCE0837F-431C-D9B8-EBA8-2FA7E5710A41}"/>
              </a:ext>
            </a:extLst>
          </p:cNvPr>
          <p:cNvSpPr/>
          <p:nvPr/>
        </p:nvSpPr>
        <p:spPr>
          <a:xfrm>
            <a:off x="7467600" y="6429601"/>
            <a:ext cx="1843151" cy="152400"/>
          </a:xfrm>
          <a:custGeom>
            <a:avLst/>
            <a:gdLst/>
            <a:ahLst/>
            <a:cxnLst/>
            <a:rect l="l" t="t" r="r" b="b"/>
            <a:pathLst>
              <a:path w="4143375" h="152400">
                <a:moveTo>
                  <a:pt x="0" y="0"/>
                </a:moveTo>
                <a:lnTo>
                  <a:pt x="4143375" y="0"/>
                </a:lnTo>
                <a:lnTo>
                  <a:pt x="4143375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F99061A-25B8-198A-3DAF-835878E7F99E}"/>
              </a:ext>
            </a:extLst>
          </p:cNvPr>
          <p:cNvSpPr/>
          <p:nvPr/>
        </p:nvSpPr>
        <p:spPr>
          <a:xfrm>
            <a:off x="12690696" y="6400199"/>
            <a:ext cx="1688986" cy="152400"/>
          </a:xfrm>
          <a:custGeom>
            <a:avLst/>
            <a:gdLst/>
            <a:ahLst/>
            <a:cxnLst/>
            <a:rect l="l" t="t" r="r" b="b"/>
            <a:pathLst>
              <a:path w="4143375" h="152400">
                <a:moveTo>
                  <a:pt x="0" y="0"/>
                </a:moveTo>
                <a:lnTo>
                  <a:pt x="4143375" y="0"/>
                </a:lnTo>
                <a:lnTo>
                  <a:pt x="4143375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716A040F-97B8-CB44-0139-C2684015BD2D}"/>
              </a:ext>
            </a:extLst>
          </p:cNvPr>
          <p:cNvSpPr txBox="1"/>
          <p:nvPr/>
        </p:nvSpPr>
        <p:spPr>
          <a:xfrm>
            <a:off x="6358786" y="8953500"/>
            <a:ext cx="4143375" cy="1015343"/>
          </a:xfrm>
          <a:prstGeom prst="rect">
            <a:avLst/>
          </a:prstGeom>
        </p:spPr>
        <p:txBody>
          <a:bodyPr vert="horz" wrap="square" lIns="0" tIns="208915" rIns="0" bIns="0" rtlCol="0">
            <a:spAutoFit/>
          </a:bodyPr>
          <a:lstStyle/>
          <a:p>
            <a:pPr algn="ctr">
              <a:spcBef>
                <a:spcPts val="1645"/>
              </a:spcBef>
            </a:pPr>
            <a:r>
              <a:rPr lang="es-ES" sz="1400" spc="3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BENJAMÍN IBÁÑEZ DE ANCA</a:t>
            </a:r>
            <a:endParaRPr sz="1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  <a:p>
            <a:pPr marL="12700" marR="5080" indent="-635" algn="ctr">
              <a:lnSpc>
                <a:spcPct val="131700"/>
              </a:lnSpc>
              <a:spcBef>
                <a:spcPts val="380"/>
              </a:spcBef>
            </a:pPr>
            <a:r>
              <a:rPr sz="1400" spc="120" dirty="0" err="1">
                <a:solidFill>
                  <a:srgbClr val="FFFFFF"/>
                </a:solidFill>
                <a:latin typeface="Lucida Sans" pitchFamily="34" charset="0"/>
                <a:cs typeface="Arial"/>
              </a:rPr>
              <a:t>Coordina</a:t>
            </a:r>
            <a:r>
              <a:rPr lang="es-ES" sz="1400" spc="1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</a:t>
            </a:r>
            <a:r>
              <a:rPr sz="1400" spc="1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or </a:t>
            </a:r>
            <a:r>
              <a:rPr sz="1400" spc="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 </a:t>
            </a:r>
            <a:r>
              <a:rPr sz="1400" spc="13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Proyectos </a:t>
            </a:r>
            <a:r>
              <a:rPr sz="1400" spc="4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de </a:t>
            </a:r>
            <a:r>
              <a:rPr sz="1400" spc="15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Movilidad  </a:t>
            </a:r>
            <a:r>
              <a:rPr sz="14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Internacional</a:t>
            </a:r>
            <a:endParaRPr sz="1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C7F730D3-F144-5024-78EA-E8C9B4A6F2AE}"/>
              </a:ext>
            </a:extLst>
          </p:cNvPr>
          <p:cNvSpPr txBox="1"/>
          <p:nvPr/>
        </p:nvSpPr>
        <p:spPr>
          <a:xfrm>
            <a:off x="11581881" y="8954069"/>
            <a:ext cx="4143375" cy="730969"/>
          </a:xfrm>
          <a:prstGeom prst="rect">
            <a:avLst/>
          </a:prstGeom>
        </p:spPr>
        <p:txBody>
          <a:bodyPr vert="horz" wrap="square" lIns="0" tIns="208915" rIns="0" bIns="0" rtlCol="0">
            <a:spAutoFit/>
          </a:bodyPr>
          <a:lstStyle/>
          <a:p>
            <a:pPr algn="ctr">
              <a:spcBef>
                <a:spcPts val="1645"/>
              </a:spcBef>
            </a:pPr>
            <a:r>
              <a:rPr lang="es-ES" sz="1400" spc="30" dirty="0">
                <a:solidFill>
                  <a:srgbClr val="5270FF"/>
                </a:solidFill>
                <a:latin typeface="Lucida Sans" pitchFamily="34" charset="0"/>
                <a:cs typeface="Arial"/>
              </a:rPr>
              <a:t>DANIEL GARCÍA</a:t>
            </a:r>
            <a:endParaRPr sz="1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  <a:p>
            <a:pPr marL="12700" marR="5080" indent="-635" algn="ctr">
              <a:lnSpc>
                <a:spcPct val="131700"/>
              </a:lnSpc>
              <a:spcBef>
                <a:spcPts val="380"/>
              </a:spcBef>
            </a:pPr>
            <a:r>
              <a:rPr lang="es-ES" sz="1400" spc="12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Documentación Erasmus - Plataformas</a:t>
            </a:r>
            <a:endParaRPr sz="14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</p:txBody>
      </p:sp>
      <p:pic>
        <p:nvPicPr>
          <p:cNvPr id="16" name="Imagen 15" descr="Hombre con barba y bigote sonriendo&#10;&#10;Descripción generada automáticamente">
            <a:extLst>
              <a:ext uri="{FF2B5EF4-FFF2-40B4-BE49-F238E27FC236}">
                <a16:creationId xmlns:a16="http://schemas.microsoft.com/office/drawing/2014/main" id="{DA3289FD-660B-E11B-4E30-9353B2CE3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8892" y="6726801"/>
            <a:ext cx="1688986" cy="2340989"/>
          </a:xfrm>
          <a:prstGeom prst="rect">
            <a:avLst/>
          </a:prstGeom>
        </p:spPr>
      </p:pic>
      <p:pic>
        <p:nvPicPr>
          <p:cNvPr id="18" name="Imagen 17" descr="Hombre con barba y bigote sonriendo&#10;&#10;Descripción generada automáticamente">
            <a:extLst>
              <a:ext uri="{FF2B5EF4-FFF2-40B4-BE49-F238E27FC236}">
                <a16:creationId xmlns:a16="http://schemas.microsoft.com/office/drawing/2014/main" id="{4D7BE4FC-1CB7-3546-426A-966E9B02B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5078" y="6800121"/>
            <a:ext cx="1670789" cy="225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44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8921" y="1409700"/>
            <a:ext cx="10795000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0" dirty="0">
                <a:solidFill>
                  <a:srgbClr val="113B60"/>
                </a:solidFill>
                <a:latin typeface="Rockwell Nova" pitchFamily="18" charset="0"/>
              </a:rPr>
              <a:t>Contacta con nosotros</a:t>
            </a:r>
            <a:endParaRPr sz="7500" dirty="0">
              <a:latin typeface="Rockwell Nova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756048" y="2826426"/>
            <a:ext cx="14775903" cy="6560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18075">
              <a:lnSpc>
                <a:spcPct val="100000"/>
              </a:lnSpc>
              <a:spcBef>
                <a:spcPts val="100"/>
              </a:spcBef>
            </a:pPr>
            <a:r>
              <a:rPr spc="300" dirty="0">
                <a:latin typeface="Lucida Sans" pitchFamily="34" charset="0"/>
              </a:rPr>
              <a:t>INFÓRMATE, FÓRMATE</a:t>
            </a:r>
          </a:p>
          <a:p>
            <a:pPr marL="4905375">
              <a:lnSpc>
                <a:spcPct val="100000"/>
              </a:lnSpc>
            </a:pPr>
            <a:endParaRPr sz="3850" dirty="0">
              <a:latin typeface="Times New Roman"/>
              <a:cs typeface="Times New Roman"/>
            </a:endParaRPr>
          </a:p>
          <a:p>
            <a:pPr marL="4919345">
              <a:lnSpc>
                <a:spcPct val="100000"/>
              </a:lnSpc>
            </a:pPr>
            <a:r>
              <a:rPr lang="es-ES" sz="2800" spc="130" dirty="0">
                <a:latin typeface="Lucida Sans" pitchFamily="34" charset="0"/>
                <a:cs typeface="Arial"/>
              </a:rPr>
              <a:t>CONTACTOS</a:t>
            </a:r>
          </a:p>
          <a:p>
            <a:pPr marL="4919345">
              <a:lnSpc>
                <a:spcPct val="100000"/>
              </a:lnSpc>
            </a:pPr>
            <a:endParaRPr lang="es-ES" sz="2800" spc="140" dirty="0">
              <a:latin typeface="Lucida Sans" pitchFamily="34" charset="0"/>
              <a:cs typeface="Arial"/>
            </a:endParaRPr>
          </a:p>
          <a:p>
            <a:pPr marL="4919345">
              <a:lnSpc>
                <a:spcPct val="100000"/>
              </a:lnSpc>
            </a:pPr>
            <a:r>
              <a:rPr lang="es-ES" sz="2800" spc="140" dirty="0">
                <a:latin typeface="Lucida Sans" pitchFamily="34" charset="0"/>
                <a:cs typeface="Arial"/>
              </a:rPr>
              <a:t>Mar Bellido </a:t>
            </a:r>
            <a:r>
              <a:rPr sz="2800" spc="140" dirty="0" err="1">
                <a:latin typeface="Lucida Sans" pitchFamily="34" charset="0"/>
                <a:cs typeface="Arial"/>
                <a:hlinkClick r:id="rId2"/>
              </a:rPr>
              <a:t>internacional</a:t>
            </a:r>
            <a:r>
              <a:rPr sz="2800" spc="140" dirty="0">
                <a:latin typeface="Lucida Sans" pitchFamily="34" charset="0"/>
                <a:cs typeface="Arial"/>
                <a:hlinkClick r:id="rId2"/>
              </a:rPr>
              <a:t>@</a:t>
            </a:r>
            <a:r>
              <a:rPr lang="es-ES" sz="2800" spc="140" dirty="0">
                <a:latin typeface="Lucida Sans" pitchFamily="34" charset="0"/>
                <a:cs typeface="Arial"/>
                <a:hlinkClick r:id="rId2"/>
              </a:rPr>
              <a:t>imot.es</a:t>
            </a:r>
            <a:endParaRPr lang="es-ES" sz="2800" spc="140" dirty="0">
              <a:latin typeface="Lucida Sans" pitchFamily="34" charset="0"/>
              <a:cs typeface="Arial"/>
            </a:endParaRPr>
          </a:p>
          <a:p>
            <a:pPr marL="4919345">
              <a:lnSpc>
                <a:spcPct val="100000"/>
              </a:lnSpc>
              <a:spcBef>
                <a:spcPts val="1515"/>
              </a:spcBef>
            </a:pPr>
            <a:r>
              <a:rPr lang="es-ES" sz="2800" spc="140" dirty="0">
                <a:latin typeface="Lucida Sans" pitchFamily="34" charset="0"/>
                <a:cs typeface="Arial"/>
              </a:rPr>
              <a:t>Benjamín Ibáñez </a:t>
            </a:r>
            <a:r>
              <a:rPr lang="es-ES" sz="2800" spc="140" dirty="0">
                <a:latin typeface="Lucida Sans" pitchFamily="34" charset="0"/>
                <a:cs typeface="Arial"/>
                <a:hlinkClick r:id="rId3"/>
              </a:rPr>
              <a:t>benjamin.inter@imot.es</a:t>
            </a:r>
            <a:endParaRPr lang="es-ES" sz="2800" spc="140" dirty="0">
              <a:latin typeface="Lucida Sans" pitchFamily="34" charset="0"/>
              <a:cs typeface="Arial"/>
            </a:endParaRPr>
          </a:p>
          <a:p>
            <a:pPr marL="4919345">
              <a:lnSpc>
                <a:spcPct val="100000"/>
              </a:lnSpc>
              <a:spcBef>
                <a:spcPts val="1515"/>
              </a:spcBef>
            </a:pPr>
            <a:r>
              <a:rPr lang="es-ES" sz="2800" spc="140" dirty="0">
                <a:latin typeface="Lucida Sans" pitchFamily="34" charset="0"/>
                <a:cs typeface="Arial"/>
              </a:rPr>
              <a:t>Daniel García  </a:t>
            </a:r>
            <a:r>
              <a:rPr lang="es-ES" sz="2800" spc="140" dirty="0">
                <a:latin typeface="Lucida Sans" pitchFamily="34" charset="0"/>
                <a:cs typeface="Arial"/>
                <a:hlinkClick r:id="rId4"/>
              </a:rPr>
              <a:t>daniel.inter@imot.es</a:t>
            </a:r>
            <a:r>
              <a:rPr lang="es-ES" sz="2800" spc="140" dirty="0">
                <a:latin typeface="Lucida Sans" pitchFamily="34" charset="0"/>
                <a:cs typeface="Arial"/>
              </a:rPr>
              <a:t> </a:t>
            </a:r>
            <a:endParaRPr sz="2800" dirty="0">
              <a:latin typeface="Lucida Sans" pitchFamily="34" charset="0"/>
              <a:cs typeface="Arial"/>
            </a:endParaRPr>
          </a:p>
          <a:p>
            <a:pPr marL="4905375">
              <a:lnSpc>
                <a:spcPct val="100000"/>
              </a:lnSpc>
              <a:spcBef>
                <a:spcPts val="5"/>
              </a:spcBef>
            </a:pPr>
            <a:endParaRPr sz="3850" dirty="0">
              <a:latin typeface="Times New Roman"/>
              <a:cs typeface="Times New Roman"/>
            </a:endParaRPr>
          </a:p>
          <a:p>
            <a:pPr marL="4919345">
              <a:lnSpc>
                <a:spcPct val="100000"/>
              </a:lnSpc>
            </a:pPr>
            <a:r>
              <a:rPr lang="es-ES" sz="2800" spc="45" dirty="0">
                <a:latin typeface="Lucida Sans" pitchFamily="34" charset="0"/>
                <a:cs typeface="Arial"/>
              </a:rPr>
              <a:t>TELEFONO</a:t>
            </a:r>
            <a:endParaRPr sz="2800" dirty="0">
              <a:latin typeface="Lucida Sans" pitchFamily="34" charset="0"/>
              <a:cs typeface="Arial"/>
            </a:endParaRPr>
          </a:p>
          <a:p>
            <a:pPr marL="4919345">
              <a:lnSpc>
                <a:spcPct val="100000"/>
              </a:lnSpc>
              <a:spcBef>
                <a:spcPts val="1515"/>
              </a:spcBef>
            </a:pPr>
            <a:r>
              <a:rPr sz="2800" spc="130" dirty="0">
                <a:latin typeface="Lucida Sans" pitchFamily="34" charset="0"/>
                <a:cs typeface="Arial"/>
              </a:rPr>
              <a:t>(</a:t>
            </a:r>
            <a:r>
              <a:rPr lang="es-ES" sz="2800" spc="130" dirty="0">
                <a:latin typeface="Lucida Sans" pitchFamily="34" charset="0"/>
                <a:cs typeface="Arial"/>
              </a:rPr>
              <a:t>+34) 658 509 097</a:t>
            </a:r>
          </a:p>
          <a:p>
            <a:pPr marL="4919345">
              <a:lnSpc>
                <a:spcPct val="100000"/>
              </a:lnSpc>
              <a:spcBef>
                <a:spcPts val="1515"/>
              </a:spcBef>
            </a:pPr>
            <a:r>
              <a:rPr lang="es-ES" sz="2800" spc="130" dirty="0">
                <a:latin typeface="Lucida Sans" pitchFamily="34" charset="0"/>
                <a:cs typeface="Arial"/>
              </a:rPr>
              <a:t>(+34)956 323 167 </a:t>
            </a:r>
          </a:p>
          <a:p>
            <a:pPr marL="4919345">
              <a:lnSpc>
                <a:spcPct val="100000"/>
              </a:lnSpc>
              <a:spcBef>
                <a:spcPts val="1515"/>
              </a:spcBef>
            </a:pPr>
            <a:endParaRPr sz="2800" dirty="0">
              <a:latin typeface="Lucida Sans" pitchFamily="34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892048" y="6972300"/>
            <a:ext cx="3076575" cy="2110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705447"/>
            <a:ext cx="5978284" cy="304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36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600" y="2324100"/>
            <a:ext cx="12669419" cy="4484569"/>
          </a:xfrm>
          <a:custGeom>
            <a:avLst/>
            <a:gdLst/>
            <a:ahLst/>
            <a:cxnLst/>
            <a:rect l="l" t="t" r="r" b="b"/>
            <a:pathLst>
              <a:path w="12925425" h="4391025">
                <a:moveTo>
                  <a:pt x="0" y="0"/>
                </a:moveTo>
                <a:lnTo>
                  <a:pt x="12925425" y="0"/>
                </a:lnTo>
                <a:lnTo>
                  <a:pt x="12925425" y="4391025"/>
                </a:lnTo>
                <a:lnTo>
                  <a:pt x="0" y="43910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81600" y="8642995"/>
            <a:ext cx="77803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11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Enriqueciendo </a:t>
            </a:r>
            <a:r>
              <a:rPr sz="2800" spc="80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vidas, </a:t>
            </a:r>
            <a:r>
              <a:rPr sz="2800" spc="14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cambiando</a:t>
            </a:r>
            <a:r>
              <a:rPr sz="2800" spc="37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 </a:t>
            </a:r>
            <a:r>
              <a:rPr sz="2800" spc="135" dirty="0">
                <a:solidFill>
                  <a:srgbClr val="FFFFFF"/>
                </a:solidFill>
                <a:latin typeface="Lucida Sans" pitchFamily="34" charset="0"/>
                <a:cs typeface="Arial"/>
              </a:rPr>
              <a:t>mentes</a:t>
            </a:r>
            <a:endParaRPr sz="2800" dirty="0">
              <a:solidFill>
                <a:prstClr val="black"/>
              </a:solidFill>
              <a:latin typeface="Lucida Sans" pitchFamily="34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14600" y="2324100"/>
            <a:ext cx="12818848" cy="4781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24000" y="876300"/>
            <a:ext cx="1585980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latin typeface="Rockwell Nova" pitchFamily="18" charset="0"/>
              </a:rPr>
              <a:t>MUCHAS GRACIAS POR LA ATENCIÓN</a:t>
            </a:r>
          </a:p>
        </p:txBody>
      </p:sp>
    </p:spTree>
    <p:extLst>
      <p:ext uri="{BB962C8B-B14F-4D97-AF65-F5344CB8AC3E}">
        <p14:creationId xmlns:p14="http://schemas.microsoft.com/office/powerpoint/2010/main" val="1742230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6265" y="38100"/>
            <a:ext cx="14051915" cy="10287000"/>
          </a:xfrm>
          <a:custGeom>
            <a:avLst/>
            <a:gdLst/>
            <a:ahLst/>
            <a:cxnLst/>
            <a:rect l="l" t="t" r="r" b="b"/>
            <a:pathLst>
              <a:path w="14051915" h="10287000">
                <a:moveTo>
                  <a:pt x="0" y="10287000"/>
                </a:moveTo>
                <a:lnTo>
                  <a:pt x="14051735" y="10287000"/>
                </a:lnTo>
                <a:lnTo>
                  <a:pt x="14051735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8596" y="2807365"/>
            <a:ext cx="703420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800" dirty="0">
                <a:solidFill>
                  <a:srgbClr val="FFFFFF"/>
                </a:solidFill>
                <a:latin typeface="Rockwell Nova" pitchFamily="18" charset="0"/>
              </a:rPr>
              <a:t>Erasmus +</a:t>
            </a:r>
            <a:endParaRPr sz="7800" dirty="0">
              <a:latin typeface="Rockwell Nova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48596" y="4238666"/>
            <a:ext cx="7529195" cy="3588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300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CONCEPTO GENERAL</a:t>
            </a:r>
            <a:endParaRPr sz="3600" spc="300" dirty="0">
              <a:latin typeface="Rockwell Nova" pitchFamily="18" charset="0"/>
              <a:cs typeface="Calibri"/>
            </a:endParaRPr>
          </a:p>
          <a:p>
            <a:pPr marL="12700" marR="5080" algn="just">
              <a:lnSpc>
                <a:spcPct val="131700"/>
              </a:lnSpc>
              <a:spcBef>
                <a:spcPts val="3010"/>
              </a:spcBef>
            </a:pPr>
            <a:r>
              <a:rPr sz="2400" spc="11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Es </a:t>
            </a:r>
            <a:r>
              <a:rPr sz="2400" spc="-4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el </a:t>
            </a:r>
            <a:r>
              <a:rPr sz="2400" spc="-2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programa </a:t>
            </a:r>
            <a:r>
              <a:rPr sz="2400" spc="-65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de </a:t>
            </a:r>
            <a:r>
              <a:rPr sz="2400" spc="-1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la </a:t>
            </a:r>
            <a:r>
              <a:rPr sz="2400" spc="-45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Unión </a:t>
            </a:r>
            <a:r>
              <a:rPr sz="2400" spc="1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Europea </a:t>
            </a:r>
            <a:r>
              <a:rPr sz="2400" spc="-1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para la  </a:t>
            </a:r>
            <a:r>
              <a:rPr sz="240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educación, </a:t>
            </a:r>
            <a:r>
              <a:rPr sz="2400" spc="-1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la </a:t>
            </a:r>
            <a:r>
              <a:rPr sz="2400" spc="1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formación </a:t>
            </a:r>
            <a:r>
              <a:rPr sz="2400" spc="-14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y </a:t>
            </a:r>
            <a:r>
              <a:rPr sz="2400" spc="-4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el</a:t>
            </a:r>
            <a:r>
              <a:rPr sz="2400" spc="-185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deporte.</a:t>
            </a:r>
            <a:endParaRPr sz="2400" dirty="0">
              <a:latin typeface="Lucida Sans" pitchFamily="34" charset="0"/>
              <a:ea typeface="Arimo" pitchFamily="34" charset="0"/>
              <a:cs typeface="Arimo" pitchFamily="34" charset="0"/>
            </a:endParaRPr>
          </a:p>
          <a:p>
            <a:pPr algn="just">
              <a:lnSpc>
                <a:spcPct val="100000"/>
              </a:lnSpc>
              <a:spcBef>
                <a:spcPts val="25"/>
              </a:spcBef>
            </a:pPr>
            <a:endParaRPr sz="2400" dirty="0">
              <a:latin typeface="Lucida Sans" pitchFamily="34" charset="0"/>
              <a:ea typeface="Arimo" pitchFamily="34" charset="0"/>
              <a:cs typeface="Arimo" pitchFamily="34" charset="0"/>
            </a:endParaRPr>
          </a:p>
          <a:p>
            <a:pPr marL="12700" algn="just">
              <a:lnSpc>
                <a:spcPct val="100000"/>
              </a:lnSpc>
            </a:pPr>
            <a:r>
              <a:rPr sz="2400" spc="45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Su </a:t>
            </a:r>
            <a:r>
              <a:rPr sz="2400" spc="-1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duración </a:t>
            </a:r>
            <a:r>
              <a:rPr sz="2400" spc="-5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generalmente </a:t>
            </a:r>
            <a:r>
              <a:rPr sz="2400" spc="35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es </a:t>
            </a:r>
            <a:r>
              <a:rPr sz="2400" spc="-65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de </a:t>
            </a:r>
            <a:r>
              <a:rPr sz="2400" spc="-20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3</a:t>
            </a:r>
            <a:r>
              <a:rPr sz="2400" spc="-185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 </a:t>
            </a:r>
            <a:r>
              <a:rPr sz="2400" spc="4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meses</a:t>
            </a:r>
            <a:r>
              <a:rPr lang="es-ES" sz="2800" spc="40" dirty="0">
                <a:solidFill>
                  <a:srgbClr val="FFFFFF"/>
                </a:solidFill>
                <a:latin typeface="Lucida Sans" pitchFamily="34" charset="0"/>
                <a:ea typeface="Arimo" pitchFamily="34" charset="0"/>
                <a:cs typeface="Arimo" pitchFamily="34" charset="0"/>
              </a:rPr>
              <a:t> aunque </a:t>
            </a:r>
            <a:r>
              <a:rPr lang="es-ES" sz="2400" spc="-5" dirty="0">
                <a:solidFill>
                  <a:srgbClr val="FFFFFF"/>
                </a:solidFill>
                <a:latin typeface="Lucida Sans" pitchFamily="34" charset="0"/>
              </a:rPr>
              <a:t>ahora también puedes realizar movilidades cortas de 2 semanas.</a:t>
            </a:r>
            <a:endParaRPr sz="2400" spc="-5" dirty="0">
              <a:solidFill>
                <a:srgbClr val="FFFFFF"/>
              </a:solidFill>
              <a:latin typeface="Lucida Sans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236720" cy="10287000"/>
          </a:xfrm>
          <a:custGeom>
            <a:avLst/>
            <a:gdLst/>
            <a:ahLst/>
            <a:cxnLst/>
            <a:rect l="l" t="t" r="r" b="b"/>
            <a:pathLst>
              <a:path w="4236720" h="10287000">
                <a:moveTo>
                  <a:pt x="0" y="10287000"/>
                </a:moveTo>
                <a:lnTo>
                  <a:pt x="0" y="0"/>
                </a:lnTo>
                <a:lnTo>
                  <a:pt x="4236265" y="0"/>
                </a:lnTo>
                <a:lnTo>
                  <a:pt x="4236265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16622" y="2019300"/>
            <a:ext cx="152400" cy="6248400"/>
          </a:xfrm>
          <a:custGeom>
            <a:avLst/>
            <a:gdLst/>
            <a:ahLst/>
            <a:cxnLst/>
            <a:rect l="l" t="t" r="r" b="b"/>
            <a:pathLst>
              <a:path w="152400" h="6248400">
                <a:moveTo>
                  <a:pt x="0" y="0"/>
                </a:moveTo>
                <a:lnTo>
                  <a:pt x="152400" y="0"/>
                </a:lnTo>
                <a:lnTo>
                  <a:pt x="152400" y="6248400"/>
                </a:lnTo>
                <a:lnTo>
                  <a:pt x="0" y="6248400"/>
                </a:lnTo>
                <a:lnTo>
                  <a:pt x="0" y="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28700" y="1028700"/>
            <a:ext cx="5476874" cy="8229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31306" y="1028700"/>
            <a:ext cx="903828" cy="903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42010" y="1964309"/>
            <a:ext cx="10801931" cy="7277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8700" y="1028700"/>
            <a:ext cx="16230600" cy="9258300"/>
          </a:xfrm>
          <a:custGeom>
            <a:avLst/>
            <a:gdLst/>
            <a:ahLst/>
            <a:cxnLst/>
            <a:rect l="l" t="t" r="r" b="b"/>
            <a:pathLst>
              <a:path w="16230600" h="9258300">
                <a:moveTo>
                  <a:pt x="16230600" y="9258300"/>
                </a:moveTo>
                <a:lnTo>
                  <a:pt x="0" y="9258300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925830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31599" y="2844664"/>
            <a:ext cx="11508401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65" dirty="0">
                <a:solidFill>
                  <a:srgbClr val="5270FF"/>
                </a:solidFill>
                <a:latin typeface="Rockwell Nova" pitchFamily="18" charset="0"/>
              </a:rPr>
              <a:t>MUCHO</a:t>
            </a:r>
            <a:r>
              <a:rPr spc="305" dirty="0">
                <a:solidFill>
                  <a:srgbClr val="5270FF"/>
                </a:solidFill>
                <a:latin typeface="Rockwell Nova" pitchFamily="18" charset="0"/>
              </a:rPr>
              <a:t> </a:t>
            </a:r>
            <a:r>
              <a:rPr spc="919" dirty="0">
                <a:solidFill>
                  <a:srgbClr val="5270FF"/>
                </a:solidFill>
                <a:latin typeface="Rockwell Nova" pitchFamily="18" charset="0"/>
              </a:rPr>
              <a:t>MÁS</a:t>
            </a:r>
            <a:r>
              <a:rPr spc="305" dirty="0">
                <a:solidFill>
                  <a:srgbClr val="5270FF"/>
                </a:solidFill>
                <a:latin typeface="Rockwell Nova" pitchFamily="18" charset="0"/>
              </a:rPr>
              <a:t> </a:t>
            </a:r>
            <a:r>
              <a:rPr spc="745" dirty="0">
                <a:solidFill>
                  <a:srgbClr val="5270FF"/>
                </a:solidFill>
                <a:latin typeface="Rockwell Nova" pitchFamily="18" charset="0"/>
              </a:rPr>
              <a:t>QUE</a:t>
            </a:r>
            <a:r>
              <a:rPr spc="305" dirty="0">
                <a:solidFill>
                  <a:srgbClr val="5270FF"/>
                </a:solidFill>
                <a:latin typeface="Rockwell Nova" pitchFamily="18" charset="0"/>
              </a:rPr>
              <a:t> </a:t>
            </a:r>
            <a:r>
              <a:rPr spc="815" dirty="0">
                <a:solidFill>
                  <a:srgbClr val="5270FF"/>
                </a:solidFill>
                <a:latin typeface="Rockwell Nova" pitchFamily="18" charset="0"/>
              </a:rPr>
              <a:t>UNAS</a:t>
            </a:r>
            <a:r>
              <a:rPr spc="305" dirty="0">
                <a:solidFill>
                  <a:srgbClr val="5270FF"/>
                </a:solidFill>
                <a:latin typeface="Rockwell Nova" pitchFamily="18" charset="0"/>
              </a:rPr>
              <a:t> </a:t>
            </a:r>
            <a:r>
              <a:rPr spc="860" dirty="0">
                <a:solidFill>
                  <a:srgbClr val="5270FF"/>
                </a:solidFill>
                <a:latin typeface="Rockwell Nova" pitchFamily="18" charset="0"/>
              </a:rPr>
              <a:t>PRÁCTICAS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3886200" y="3975754"/>
            <a:ext cx="10376920" cy="3971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04" marR="6985" algn="just">
              <a:lnSpc>
                <a:spcPct val="108300"/>
              </a:lnSpc>
              <a:spcBef>
                <a:spcPts val="95"/>
              </a:spcBef>
            </a:pPr>
            <a:r>
              <a:rPr sz="5600" spc="710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Gracias</a:t>
            </a:r>
            <a:r>
              <a:rPr sz="5600" spc="60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 </a:t>
            </a:r>
            <a:r>
              <a:rPr sz="5600" spc="490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a</a:t>
            </a:r>
            <a:r>
              <a:rPr sz="5600" spc="65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 </a:t>
            </a:r>
            <a:r>
              <a:rPr sz="5600" spc="490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esta</a:t>
            </a:r>
            <a:r>
              <a:rPr sz="5600" spc="65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 </a:t>
            </a:r>
            <a:r>
              <a:rPr sz="5600" spc="535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beca,</a:t>
            </a:r>
            <a:r>
              <a:rPr sz="5600" spc="65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 </a:t>
            </a:r>
            <a:r>
              <a:rPr sz="5600" spc="590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tienes</a:t>
            </a:r>
            <a:r>
              <a:rPr sz="5600" spc="65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 </a:t>
            </a:r>
            <a:r>
              <a:rPr sz="5600" spc="509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la  </a:t>
            </a:r>
            <a:r>
              <a:rPr sz="5600" spc="595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posibilidad </a:t>
            </a:r>
            <a:r>
              <a:rPr sz="5600" spc="585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de </a:t>
            </a:r>
            <a:r>
              <a:rPr sz="5600" spc="615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tener </a:t>
            </a:r>
            <a:r>
              <a:rPr sz="5600" spc="710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una  </a:t>
            </a:r>
            <a:r>
              <a:rPr sz="5600" spc="640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experiencia</a:t>
            </a:r>
            <a:r>
              <a:rPr sz="5600" spc="55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 </a:t>
            </a:r>
            <a:r>
              <a:rPr sz="5600" spc="645" dirty="0">
                <a:solidFill>
                  <a:srgbClr val="FFFFFF"/>
                </a:solidFill>
                <a:latin typeface="Rockwell Nova" pitchFamily="18" charset="0"/>
                <a:ea typeface="Arimo" pitchFamily="34" charset="0"/>
                <a:cs typeface="Arimo" pitchFamily="34" charset="0"/>
              </a:rPr>
              <a:t>internacional</a:t>
            </a:r>
            <a:endParaRPr sz="5600" dirty="0">
              <a:latin typeface="Rockwell Nova" pitchFamily="18" charset="0"/>
              <a:ea typeface="Arimo" pitchFamily="34" charset="0"/>
              <a:cs typeface="Arimo" pitchFamily="34" charset="0"/>
            </a:endParaRPr>
          </a:p>
          <a:p>
            <a:pPr algn="ctr">
              <a:lnSpc>
                <a:spcPct val="100000"/>
              </a:lnSpc>
              <a:spcBef>
                <a:spcPts val="5515"/>
              </a:spcBef>
            </a:pPr>
            <a:r>
              <a:rPr sz="3000" spc="240" dirty="0">
                <a:solidFill>
                  <a:srgbClr val="5270FF"/>
                </a:solidFill>
                <a:latin typeface="Lucida Sans"/>
                <a:cs typeface="Lucida Sans"/>
              </a:rPr>
              <a:t>ES </a:t>
            </a:r>
            <a:r>
              <a:rPr sz="3000" spc="50" dirty="0">
                <a:solidFill>
                  <a:srgbClr val="5270FF"/>
                </a:solidFill>
                <a:latin typeface="Lucida Sans"/>
                <a:cs typeface="Lucida Sans"/>
              </a:rPr>
              <a:t>UNA </a:t>
            </a:r>
            <a:r>
              <a:rPr sz="3000" spc="90" dirty="0">
                <a:solidFill>
                  <a:srgbClr val="5270FF"/>
                </a:solidFill>
                <a:latin typeface="Lucida Sans"/>
                <a:cs typeface="Lucida Sans"/>
              </a:rPr>
              <a:t>OPORTUNDIAD </a:t>
            </a:r>
            <a:r>
              <a:rPr sz="3000" spc="15" dirty="0">
                <a:solidFill>
                  <a:srgbClr val="5270FF"/>
                </a:solidFill>
                <a:latin typeface="Lucida Sans"/>
                <a:cs typeface="Lucida Sans"/>
              </a:rPr>
              <a:t>DE </a:t>
            </a:r>
            <a:r>
              <a:rPr sz="3000" spc="140" dirty="0">
                <a:solidFill>
                  <a:srgbClr val="5270FF"/>
                </a:solidFill>
                <a:latin typeface="Lucida Sans"/>
                <a:cs typeface="Lucida Sans"/>
              </a:rPr>
              <a:t>DESARROLLO</a:t>
            </a:r>
            <a:r>
              <a:rPr sz="3000" spc="919" dirty="0">
                <a:solidFill>
                  <a:srgbClr val="5270FF"/>
                </a:solidFill>
                <a:latin typeface="Lucida Sans"/>
                <a:cs typeface="Lucida Sans"/>
              </a:rPr>
              <a:t> </a:t>
            </a:r>
            <a:r>
              <a:rPr sz="3000" spc="204" dirty="0">
                <a:solidFill>
                  <a:srgbClr val="5270FF"/>
                </a:solidFill>
                <a:latin typeface="Lucida Sans"/>
                <a:cs typeface="Lucida Sans"/>
              </a:rPr>
              <a:t>PERSONAL</a:t>
            </a:r>
            <a:endParaRPr sz="3000" dirty="0">
              <a:latin typeface="Lucida Sans"/>
              <a:cs typeface="Lucida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612495" y="6057900"/>
            <a:ext cx="429895" cy="695325"/>
          </a:xfrm>
          <a:custGeom>
            <a:avLst/>
            <a:gdLst/>
            <a:ahLst/>
            <a:cxnLst/>
            <a:rect l="l" t="t" r="r" b="b"/>
            <a:pathLst>
              <a:path w="429894" h="695325">
                <a:moveTo>
                  <a:pt x="212040" y="0"/>
                </a:moveTo>
                <a:lnTo>
                  <a:pt x="257175" y="4006"/>
                </a:lnTo>
                <a:lnTo>
                  <a:pt x="298224" y="16034"/>
                </a:lnTo>
                <a:lnTo>
                  <a:pt x="335183" y="36093"/>
                </a:lnTo>
                <a:lnTo>
                  <a:pt x="368046" y="64193"/>
                </a:lnTo>
                <a:lnTo>
                  <a:pt x="395022" y="99335"/>
                </a:lnTo>
                <a:lnTo>
                  <a:pt x="414287" y="140630"/>
                </a:lnTo>
                <a:lnTo>
                  <a:pt x="425843" y="188068"/>
                </a:lnTo>
                <a:lnTo>
                  <a:pt x="429694" y="241643"/>
                </a:lnTo>
                <a:lnTo>
                  <a:pt x="427388" y="282476"/>
                </a:lnTo>
                <a:lnTo>
                  <a:pt x="420467" y="322752"/>
                </a:lnTo>
                <a:lnTo>
                  <a:pt x="408934" y="362469"/>
                </a:lnTo>
                <a:lnTo>
                  <a:pt x="392787" y="401627"/>
                </a:lnTo>
                <a:lnTo>
                  <a:pt x="372027" y="440228"/>
                </a:lnTo>
                <a:lnTo>
                  <a:pt x="346654" y="478270"/>
                </a:lnTo>
                <a:lnTo>
                  <a:pt x="316668" y="515753"/>
                </a:lnTo>
                <a:lnTo>
                  <a:pt x="282070" y="552677"/>
                </a:lnTo>
                <a:lnTo>
                  <a:pt x="242858" y="589043"/>
                </a:lnTo>
                <a:lnTo>
                  <a:pt x="199034" y="624850"/>
                </a:lnTo>
                <a:lnTo>
                  <a:pt x="150597" y="660097"/>
                </a:lnTo>
                <a:lnTo>
                  <a:pt x="97548" y="694786"/>
                </a:lnTo>
                <a:lnTo>
                  <a:pt x="74871" y="659583"/>
                </a:lnTo>
                <a:lnTo>
                  <a:pt x="128645" y="621974"/>
                </a:lnTo>
                <a:lnTo>
                  <a:pt x="175367" y="584367"/>
                </a:lnTo>
                <a:lnTo>
                  <a:pt x="215049" y="546763"/>
                </a:lnTo>
                <a:lnTo>
                  <a:pt x="247704" y="509160"/>
                </a:lnTo>
                <a:lnTo>
                  <a:pt x="273343" y="471560"/>
                </a:lnTo>
                <a:lnTo>
                  <a:pt x="291980" y="433963"/>
                </a:lnTo>
                <a:lnTo>
                  <a:pt x="303628" y="396369"/>
                </a:lnTo>
                <a:lnTo>
                  <a:pt x="308299" y="358778"/>
                </a:lnTo>
                <a:lnTo>
                  <a:pt x="78628" y="358778"/>
                </a:lnTo>
                <a:lnTo>
                  <a:pt x="72330" y="354772"/>
                </a:lnTo>
                <a:lnTo>
                  <a:pt x="42426" y="324860"/>
                </a:lnTo>
                <a:lnTo>
                  <a:pt x="19630" y="289000"/>
                </a:lnTo>
                <a:lnTo>
                  <a:pt x="5100" y="248353"/>
                </a:lnTo>
                <a:lnTo>
                  <a:pt x="0" y="204080"/>
                </a:lnTo>
                <a:lnTo>
                  <a:pt x="148" y="197373"/>
                </a:lnTo>
                <a:lnTo>
                  <a:pt x="563" y="190758"/>
                </a:lnTo>
                <a:lnTo>
                  <a:pt x="1199" y="184214"/>
                </a:lnTo>
                <a:lnTo>
                  <a:pt x="2011" y="177724"/>
                </a:lnTo>
                <a:lnTo>
                  <a:pt x="1911" y="176187"/>
                </a:lnTo>
                <a:lnTo>
                  <a:pt x="16388" y="108540"/>
                </a:lnTo>
                <a:lnTo>
                  <a:pt x="59792" y="51596"/>
                </a:lnTo>
                <a:lnTo>
                  <a:pt x="91013" y="29015"/>
                </a:lnTo>
                <a:lnTo>
                  <a:pt x="126788" y="12892"/>
                </a:lnTo>
                <a:lnTo>
                  <a:pt x="167127" y="3222"/>
                </a:lnTo>
                <a:lnTo>
                  <a:pt x="212040" y="0"/>
                </a:lnTo>
                <a:close/>
              </a:path>
              <a:path w="429894" h="695325">
                <a:moveTo>
                  <a:pt x="78628" y="358778"/>
                </a:moveTo>
                <a:lnTo>
                  <a:pt x="308299" y="358778"/>
                </a:lnTo>
                <a:lnTo>
                  <a:pt x="282806" y="374914"/>
                </a:lnTo>
                <a:lnTo>
                  <a:pt x="254843" y="386999"/>
                </a:lnTo>
                <a:lnTo>
                  <a:pt x="224802" y="394582"/>
                </a:lnTo>
                <a:lnTo>
                  <a:pt x="193075" y="397210"/>
                </a:lnTo>
                <a:lnTo>
                  <a:pt x="148815" y="392108"/>
                </a:lnTo>
                <a:lnTo>
                  <a:pt x="108179" y="377575"/>
                </a:lnTo>
                <a:lnTo>
                  <a:pt x="78628" y="358778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14545" y="6057900"/>
            <a:ext cx="441959" cy="695325"/>
          </a:xfrm>
          <a:custGeom>
            <a:avLst/>
            <a:gdLst/>
            <a:ahLst/>
            <a:cxnLst/>
            <a:rect l="l" t="t" r="r" b="b"/>
            <a:pathLst>
              <a:path w="441959" h="695325">
                <a:moveTo>
                  <a:pt x="223689" y="0"/>
                </a:moveTo>
                <a:lnTo>
                  <a:pt x="268823" y="4011"/>
                </a:lnTo>
                <a:lnTo>
                  <a:pt x="309868" y="16048"/>
                </a:lnTo>
                <a:lnTo>
                  <a:pt x="346821" y="36116"/>
                </a:lnTo>
                <a:lnTo>
                  <a:pt x="379677" y="64221"/>
                </a:lnTo>
                <a:lnTo>
                  <a:pt x="406664" y="99361"/>
                </a:lnTo>
                <a:lnTo>
                  <a:pt x="425934" y="140652"/>
                </a:lnTo>
                <a:lnTo>
                  <a:pt x="437492" y="188088"/>
                </a:lnTo>
                <a:lnTo>
                  <a:pt x="441344" y="241661"/>
                </a:lnTo>
                <a:lnTo>
                  <a:pt x="439037" y="282503"/>
                </a:lnTo>
                <a:lnTo>
                  <a:pt x="432117" y="322785"/>
                </a:lnTo>
                <a:lnTo>
                  <a:pt x="420583" y="362508"/>
                </a:lnTo>
                <a:lnTo>
                  <a:pt x="404436" y="401672"/>
                </a:lnTo>
                <a:lnTo>
                  <a:pt x="383675" y="440275"/>
                </a:lnTo>
                <a:lnTo>
                  <a:pt x="358300" y="478320"/>
                </a:lnTo>
                <a:lnTo>
                  <a:pt x="328312" y="515805"/>
                </a:lnTo>
                <a:lnTo>
                  <a:pt x="293711" y="552731"/>
                </a:lnTo>
                <a:lnTo>
                  <a:pt x="254496" y="589097"/>
                </a:lnTo>
                <a:lnTo>
                  <a:pt x="210667" y="624904"/>
                </a:lnTo>
                <a:lnTo>
                  <a:pt x="162225" y="660152"/>
                </a:lnTo>
                <a:lnTo>
                  <a:pt x="109170" y="694841"/>
                </a:lnTo>
                <a:lnTo>
                  <a:pt x="86511" y="659656"/>
                </a:lnTo>
                <a:lnTo>
                  <a:pt x="141368" y="621260"/>
                </a:lnTo>
                <a:lnTo>
                  <a:pt x="188909" y="582862"/>
                </a:lnTo>
                <a:lnTo>
                  <a:pt x="229133" y="544463"/>
                </a:lnTo>
                <a:lnTo>
                  <a:pt x="262043" y="506064"/>
                </a:lnTo>
                <a:lnTo>
                  <a:pt x="287637" y="467667"/>
                </a:lnTo>
                <a:lnTo>
                  <a:pt x="305918" y="429272"/>
                </a:lnTo>
                <a:lnTo>
                  <a:pt x="316887" y="390880"/>
                </a:lnTo>
                <a:lnTo>
                  <a:pt x="320542" y="352493"/>
                </a:lnTo>
                <a:lnTo>
                  <a:pt x="320542" y="351267"/>
                </a:lnTo>
                <a:lnTo>
                  <a:pt x="320350" y="350261"/>
                </a:lnTo>
                <a:lnTo>
                  <a:pt x="320350" y="349071"/>
                </a:lnTo>
                <a:lnTo>
                  <a:pt x="66559" y="349071"/>
                </a:lnTo>
                <a:lnTo>
                  <a:pt x="42419" y="324917"/>
                </a:lnTo>
                <a:lnTo>
                  <a:pt x="19626" y="289052"/>
                </a:lnTo>
                <a:lnTo>
                  <a:pt x="5099" y="248401"/>
                </a:lnTo>
                <a:lnTo>
                  <a:pt x="0" y="204126"/>
                </a:lnTo>
                <a:lnTo>
                  <a:pt x="3143" y="169304"/>
                </a:lnTo>
                <a:lnTo>
                  <a:pt x="26571" y="106433"/>
                </a:lnTo>
                <a:lnTo>
                  <a:pt x="51032" y="73671"/>
                </a:lnTo>
                <a:lnTo>
                  <a:pt x="53528" y="70780"/>
                </a:lnTo>
                <a:lnTo>
                  <a:pt x="54735" y="69499"/>
                </a:lnTo>
                <a:lnTo>
                  <a:pt x="55842" y="68218"/>
                </a:lnTo>
                <a:lnTo>
                  <a:pt x="57076" y="66993"/>
                </a:lnTo>
                <a:lnTo>
                  <a:pt x="61749" y="61842"/>
                </a:lnTo>
                <a:lnTo>
                  <a:pt x="65983" y="56445"/>
                </a:lnTo>
                <a:lnTo>
                  <a:pt x="71442" y="51642"/>
                </a:lnTo>
                <a:lnTo>
                  <a:pt x="102656" y="29046"/>
                </a:lnTo>
                <a:lnTo>
                  <a:pt x="138441" y="12908"/>
                </a:lnTo>
                <a:lnTo>
                  <a:pt x="178788" y="3226"/>
                </a:lnTo>
                <a:lnTo>
                  <a:pt x="223689" y="0"/>
                </a:lnTo>
                <a:close/>
              </a:path>
              <a:path w="441959" h="695325">
                <a:moveTo>
                  <a:pt x="66559" y="349071"/>
                </a:moveTo>
                <a:lnTo>
                  <a:pt x="320350" y="349071"/>
                </a:lnTo>
                <a:lnTo>
                  <a:pt x="292977" y="369233"/>
                </a:lnTo>
                <a:lnTo>
                  <a:pt x="262259" y="384402"/>
                </a:lnTo>
                <a:lnTo>
                  <a:pt x="228763" y="393959"/>
                </a:lnTo>
                <a:lnTo>
                  <a:pt x="193057" y="397283"/>
                </a:lnTo>
                <a:lnTo>
                  <a:pt x="148797" y="392179"/>
                </a:lnTo>
                <a:lnTo>
                  <a:pt x="108165" y="377642"/>
                </a:lnTo>
                <a:lnTo>
                  <a:pt x="72318" y="354834"/>
                </a:lnTo>
                <a:lnTo>
                  <a:pt x="66559" y="349071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77302" y="3924300"/>
            <a:ext cx="416559" cy="676275"/>
          </a:xfrm>
          <a:custGeom>
            <a:avLst/>
            <a:gdLst/>
            <a:ahLst/>
            <a:cxnLst/>
            <a:rect l="l" t="t" r="r" b="b"/>
            <a:pathLst>
              <a:path w="416560" h="676275">
                <a:moveTo>
                  <a:pt x="210852" y="675791"/>
                </a:moveTo>
                <a:lnTo>
                  <a:pt x="167128" y="671893"/>
                </a:lnTo>
                <a:lnTo>
                  <a:pt x="127361" y="660195"/>
                </a:lnTo>
                <a:lnTo>
                  <a:pt x="91558" y="640684"/>
                </a:lnTo>
                <a:lnTo>
                  <a:pt x="59722" y="613352"/>
                </a:lnTo>
                <a:lnTo>
                  <a:pt x="33588" y="579171"/>
                </a:lnTo>
                <a:lnTo>
                  <a:pt x="14926" y="539006"/>
                </a:lnTo>
                <a:lnTo>
                  <a:pt x="3730" y="492864"/>
                </a:lnTo>
                <a:lnTo>
                  <a:pt x="0" y="440754"/>
                </a:lnTo>
                <a:lnTo>
                  <a:pt x="2234" y="401037"/>
                </a:lnTo>
                <a:lnTo>
                  <a:pt x="8938" y="361863"/>
                </a:lnTo>
                <a:lnTo>
                  <a:pt x="20111" y="323231"/>
                </a:lnTo>
                <a:lnTo>
                  <a:pt x="35753" y="285143"/>
                </a:lnTo>
                <a:lnTo>
                  <a:pt x="55865" y="247598"/>
                </a:lnTo>
                <a:lnTo>
                  <a:pt x="80445" y="210596"/>
                </a:lnTo>
                <a:lnTo>
                  <a:pt x="109493" y="174138"/>
                </a:lnTo>
                <a:lnTo>
                  <a:pt x="143011" y="138223"/>
                </a:lnTo>
                <a:lnTo>
                  <a:pt x="180997" y="102852"/>
                </a:lnTo>
                <a:lnTo>
                  <a:pt x="223452" y="68024"/>
                </a:lnTo>
                <a:lnTo>
                  <a:pt x="270375" y="33740"/>
                </a:lnTo>
                <a:lnTo>
                  <a:pt x="321767" y="0"/>
                </a:lnTo>
                <a:lnTo>
                  <a:pt x="343735" y="34240"/>
                </a:lnTo>
                <a:lnTo>
                  <a:pt x="291641" y="70820"/>
                </a:lnTo>
                <a:lnTo>
                  <a:pt x="246379" y="107399"/>
                </a:lnTo>
                <a:lnTo>
                  <a:pt x="207937" y="143976"/>
                </a:lnTo>
                <a:lnTo>
                  <a:pt x="176303" y="180551"/>
                </a:lnTo>
                <a:lnTo>
                  <a:pt x="151465" y="217123"/>
                </a:lnTo>
                <a:lnTo>
                  <a:pt x="133410" y="253692"/>
                </a:lnTo>
                <a:lnTo>
                  <a:pt x="122126" y="290258"/>
                </a:lnTo>
                <a:lnTo>
                  <a:pt x="117602" y="326821"/>
                </a:lnTo>
                <a:lnTo>
                  <a:pt x="338727" y="326821"/>
                </a:lnTo>
                <a:lnTo>
                  <a:pt x="361471" y="344471"/>
                </a:lnTo>
                <a:lnTo>
                  <a:pt x="390723" y="382491"/>
                </a:lnTo>
                <a:lnTo>
                  <a:pt x="409583" y="427362"/>
                </a:lnTo>
                <a:lnTo>
                  <a:pt x="416266" y="477290"/>
                </a:lnTo>
                <a:lnTo>
                  <a:pt x="416123" y="483813"/>
                </a:lnTo>
                <a:lnTo>
                  <a:pt x="415721" y="490248"/>
                </a:lnTo>
                <a:lnTo>
                  <a:pt x="415104" y="496613"/>
                </a:lnTo>
                <a:lnTo>
                  <a:pt x="414318" y="502926"/>
                </a:lnTo>
                <a:lnTo>
                  <a:pt x="414415" y="504420"/>
                </a:lnTo>
                <a:lnTo>
                  <a:pt x="400390" y="570218"/>
                </a:lnTo>
                <a:lnTo>
                  <a:pt x="358342" y="625605"/>
                </a:lnTo>
                <a:lnTo>
                  <a:pt x="293440" y="663251"/>
                </a:lnTo>
                <a:lnTo>
                  <a:pt x="254362" y="672657"/>
                </a:lnTo>
                <a:lnTo>
                  <a:pt x="210852" y="675791"/>
                </a:lnTo>
                <a:close/>
              </a:path>
              <a:path w="416560" h="676275">
                <a:moveTo>
                  <a:pt x="338727" y="326821"/>
                </a:moveTo>
                <a:lnTo>
                  <a:pt x="117602" y="326821"/>
                </a:lnTo>
                <a:lnTo>
                  <a:pt x="142298" y="311126"/>
                </a:lnTo>
                <a:lnTo>
                  <a:pt x="169387" y="299372"/>
                </a:lnTo>
                <a:lnTo>
                  <a:pt x="198489" y="291996"/>
                </a:lnTo>
                <a:lnTo>
                  <a:pt x="229224" y="289440"/>
                </a:lnTo>
                <a:lnTo>
                  <a:pt x="278937" y="296152"/>
                </a:lnTo>
                <a:lnTo>
                  <a:pt x="323614" y="315094"/>
                </a:lnTo>
                <a:lnTo>
                  <a:pt x="338727" y="326821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19400" y="3936124"/>
            <a:ext cx="427990" cy="676275"/>
          </a:xfrm>
          <a:custGeom>
            <a:avLst/>
            <a:gdLst/>
            <a:ahLst/>
            <a:cxnLst/>
            <a:rect l="l" t="t" r="r" b="b"/>
            <a:pathLst>
              <a:path w="427989" h="676275">
                <a:moveTo>
                  <a:pt x="210852" y="675844"/>
                </a:moveTo>
                <a:lnTo>
                  <a:pt x="167129" y="671943"/>
                </a:lnTo>
                <a:lnTo>
                  <a:pt x="127367" y="660235"/>
                </a:lnTo>
                <a:lnTo>
                  <a:pt x="91569" y="640715"/>
                </a:lnTo>
                <a:lnTo>
                  <a:pt x="59740" y="613379"/>
                </a:lnTo>
                <a:lnTo>
                  <a:pt x="33596" y="579199"/>
                </a:lnTo>
                <a:lnTo>
                  <a:pt x="14928" y="539037"/>
                </a:lnTo>
                <a:lnTo>
                  <a:pt x="3731" y="492898"/>
                </a:lnTo>
                <a:lnTo>
                  <a:pt x="0" y="440789"/>
                </a:lnTo>
                <a:lnTo>
                  <a:pt x="2234" y="401064"/>
                </a:lnTo>
                <a:lnTo>
                  <a:pt x="8938" y="361883"/>
                </a:lnTo>
                <a:lnTo>
                  <a:pt x="20112" y="323246"/>
                </a:lnTo>
                <a:lnTo>
                  <a:pt x="35754" y="285154"/>
                </a:lnTo>
                <a:lnTo>
                  <a:pt x="55866" y="247605"/>
                </a:lnTo>
                <a:lnTo>
                  <a:pt x="80448" y="210601"/>
                </a:lnTo>
                <a:lnTo>
                  <a:pt x="109499" y="174141"/>
                </a:lnTo>
                <a:lnTo>
                  <a:pt x="143019" y="138224"/>
                </a:lnTo>
                <a:lnTo>
                  <a:pt x="181008" y="102852"/>
                </a:lnTo>
                <a:lnTo>
                  <a:pt x="223467" y="68024"/>
                </a:lnTo>
                <a:lnTo>
                  <a:pt x="270396" y="33740"/>
                </a:lnTo>
                <a:lnTo>
                  <a:pt x="321793" y="0"/>
                </a:lnTo>
                <a:lnTo>
                  <a:pt x="343744" y="34222"/>
                </a:lnTo>
                <a:lnTo>
                  <a:pt x="290601" y="71569"/>
                </a:lnTo>
                <a:lnTo>
                  <a:pt x="244546" y="108917"/>
                </a:lnTo>
                <a:lnTo>
                  <a:pt x="205578" y="146266"/>
                </a:lnTo>
                <a:lnTo>
                  <a:pt x="173698" y="183615"/>
                </a:lnTo>
                <a:lnTo>
                  <a:pt x="148903" y="220962"/>
                </a:lnTo>
                <a:lnTo>
                  <a:pt x="131193" y="258308"/>
                </a:lnTo>
                <a:lnTo>
                  <a:pt x="120567" y="295650"/>
                </a:lnTo>
                <a:lnTo>
                  <a:pt x="117026" y="332988"/>
                </a:lnTo>
                <a:lnTo>
                  <a:pt x="117026" y="334180"/>
                </a:lnTo>
                <a:lnTo>
                  <a:pt x="117212" y="335159"/>
                </a:lnTo>
                <a:lnTo>
                  <a:pt x="117212" y="336316"/>
                </a:lnTo>
                <a:lnTo>
                  <a:pt x="362266" y="336316"/>
                </a:lnTo>
                <a:lnTo>
                  <a:pt x="372766" y="344467"/>
                </a:lnTo>
                <a:lnTo>
                  <a:pt x="402013" y="382493"/>
                </a:lnTo>
                <a:lnTo>
                  <a:pt x="420870" y="427369"/>
                </a:lnTo>
                <a:lnTo>
                  <a:pt x="427552" y="477299"/>
                </a:lnTo>
                <a:lnTo>
                  <a:pt x="424507" y="511168"/>
                </a:lnTo>
                <a:lnTo>
                  <a:pt x="401811" y="572321"/>
                </a:lnTo>
                <a:lnTo>
                  <a:pt x="378114" y="604187"/>
                </a:lnTo>
                <a:lnTo>
                  <a:pt x="375696" y="606999"/>
                </a:lnTo>
                <a:lnTo>
                  <a:pt x="374526" y="608245"/>
                </a:lnTo>
                <a:lnTo>
                  <a:pt x="373454" y="609490"/>
                </a:lnTo>
                <a:lnTo>
                  <a:pt x="372259" y="610683"/>
                </a:lnTo>
                <a:lnTo>
                  <a:pt x="367732" y="615692"/>
                </a:lnTo>
                <a:lnTo>
                  <a:pt x="363631" y="620942"/>
                </a:lnTo>
                <a:lnTo>
                  <a:pt x="358342" y="625614"/>
                </a:lnTo>
                <a:lnTo>
                  <a:pt x="328103" y="647592"/>
                </a:lnTo>
                <a:lnTo>
                  <a:pt x="293437" y="663289"/>
                </a:lnTo>
                <a:lnTo>
                  <a:pt x="254351" y="672706"/>
                </a:lnTo>
                <a:lnTo>
                  <a:pt x="210852" y="675844"/>
                </a:lnTo>
                <a:close/>
              </a:path>
              <a:path w="427989" h="676275">
                <a:moveTo>
                  <a:pt x="362266" y="336316"/>
                </a:moveTo>
                <a:lnTo>
                  <a:pt x="117212" y="336316"/>
                </a:lnTo>
                <a:lnTo>
                  <a:pt x="143730" y="316706"/>
                </a:lnTo>
                <a:lnTo>
                  <a:pt x="173488" y="301951"/>
                </a:lnTo>
                <a:lnTo>
                  <a:pt x="205937" y="292655"/>
                </a:lnTo>
                <a:lnTo>
                  <a:pt x="240528" y="289422"/>
                </a:lnTo>
                <a:lnTo>
                  <a:pt x="290239" y="296136"/>
                </a:lnTo>
                <a:lnTo>
                  <a:pt x="334913" y="315083"/>
                </a:lnTo>
                <a:lnTo>
                  <a:pt x="362266" y="336316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81400" y="2705100"/>
            <a:ext cx="11201399" cy="4876800"/>
          </a:xfrm>
          <a:custGeom>
            <a:avLst/>
            <a:gdLst/>
            <a:ahLst/>
            <a:cxnLst/>
            <a:rect l="l" t="t" r="r" b="b"/>
            <a:pathLst>
              <a:path w="10829925" h="4543425">
                <a:moveTo>
                  <a:pt x="0" y="0"/>
                </a:moveTo>
                <a:lnTo>
                  <a:pt x="10829925" y="0"/>
                </a:lnTo>
                <a:lnTo>
                  <a:pt x="10829925" y="4543425"/>
                </a:lnTo>
                <a:lnTo>
                  <a:pt x="0" y="45434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70678" y="3619500"/>
            <a:ext cx="6546643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930" dirty="0">
                <a:latin typeface="Rockwell Nova" pitchFamily="18" charset="0"/>
              </a:rPr>
              <a:t>TE </a:t>
            </a:r>
            <a:r>
              <a:rPr spc="850" dirty="0">
                <a:latin typeface="Rockwell Nova" pitchFamily="18" charset="0"/>
              </a:rPr>
              <a:t>PRESENTAMOS</a:t>
            </a:r>
            <a:r>
              <a:rPr spc="-330" dirty="0">
                <a:latin typeface="Rockwell Nova" pitchFamily="18" charset="0"/>
              </a:rPr>
              <a:t> </a:t>
            </a:r>
            <a:r>
              <a:rPr spc="819" dirty="0">
                <a:latin typeface="Rockwell Nova" pitchFamily="18" charset="0"/>
              </a:rPr>
              <a:t>LA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3727339" y="3975754"/>
            <a:ext cx="10829925" cy="2666779"/>
          </a:xfrm>
          <a:prstGeom prst="rect">
            <a:avLst/>
          </a:prstGeom>
        </p:spPr>
        <p:txBody>
          <a:bodyPr vert="horz" wrap="square" lIns="0" tIns="532788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745" dirty="0" err="1">
                <a:latin typeface="Rockwell Nova" pitchFamily="18" charset="0"/>
              </a:rPr>
              <a:t>Oferta</a:t>
            </a:r>
            <a:r>
              <a:rPr spc="745" dirty="0">
                <a:latin typeface="Rockwell Nova" pitchFamily="18" charset="0"/>
              </a:rPr>
              <a:t> </a:t>
            </a:r>
            <a:r>
              <a:rPr spc="785" dirty="0">
                <a:latin typeface="Rockwell Nova" pitchFamily="18" charset="0"/>
              </a:rPr>
              <a:t>de</a:t>
            </a:r>
            <a:r>
              <a:rPr spc="-630" dirty="0">
                <a:latin typeface="Rockwell Nova" pitchFamily="18" charset="0"/>
              </a:rPr>
              <a:t> </a:t>
            </a:r>
            <a:r>
              <a:rPr spc="785" dirty="0">
                <a:latin typeface="Rockwell Nova" pitchFamily="18" charset="0"/>
              </a:rPr>
              <a:t>destinos</a:t>
            </a:r>
          </a:p>
          <a:p>
            <a:pPr algn="ctr">
              <a:lnSpc>
                <a:spcPct val="100000"/>
              </a:lnSpc>
              <a:spcBef>
                <a:spcPts val="4010"/>
              </a:spcBef>
            </a:pPr>
            <a:r>
              <a:rPr lang="es-ES" sz="3000" spc="170" dirty="0">
                <a:latin typeface="Lucida Sans"/>
                <a:cs typeface="Lucida Sans"/>
              </a:rPr>
              <a:t>(SEGÚN</a:t>
            </a:r>
            <a:r>
              <a:rPr sz="3000" spc="170" dirty="0">
                <a:latin typeface="Lucida Sans"/>
                <a:cs typeface="Lucida Sans"/>
              </a:rPr>
              <a:t> </a:t>
            </a:r>
            <a:r>
              <a:rPr sz="3000" spc="165" dirty="0">
                <a:latin typeface="Lucida Sans"/>
                <a:cs typeface="Lucida Sans"/>
              </a:rPr>
              <a:t>EL </a:t>
            </a:r>
            <a:r>
              <a:rPr sz="3000" spc="135" dirty="0">
                <a:latin typeface="Lucida Sans"/>
                <a:cs typeface="Lucida Sans"/>
              </a:rPr>
              <a:t>PROYECTO </a:t>
            </a:r>
            <a:r>
              <a:rPr sz="3000" spc="15" dirty="0">
                <a:latin typeface="Lucida Sans"/>
                <a:cs typeface="Lucida Sans"/>
              </a:rPr>
              <a:t>DE </a:t>
            </a:r>
            <a:r>
              <a:rPr sz="3000" spc="-5" dirty="0">
                <a:latin typeface="Lucida Sans"/>
                <a:cs typeface="Lucida Sans"/>
              </a:rPr>
              <a:t>TU</a:t>
            </a:r>
            <a:r>
              <a:rPr lang="es-ES" sz="3000" spc="860" dirty="0">
                <a:latin typeface="Lucida Sans"/>
                <a:cs typeface="Lucida Sans"/>
              </a:rPr>
              <a:t> </a:t>
            </a:r>
            <a:r>
              <a:rPr sz="3000" spc="105" dirty="0">
                <a:latin typeface="Lucida Sans"/>
                <a:cs typeface="Lucida Sans"/>
              </a:rPr>
              <a:t>CENTRO</a:t>
            </a:r>
            <a:r>
              <a:rPr lang="es-ES" sz="3000" spc="105" dirty="0">
                <a:latin typeface="Lucida Sans"/>
                <a:cs typeface="Lucida Sans"/>
              </a:rPr>
              <a:t>)</a:t>
            </a:r>
            <a:endParaRPr sz="3000" dirty="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6062" y="2021278"/>
            <a:ext cx="6534150" cy="6734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22592" y="1517613"/>
            <a:ext cx="5742940" cy="1679691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sz="3000" spc="75" dirty="0">
                <a:latin typeface="Lucida Sans" pitchFamily="34" charset="0"/>
                <a:cs typeface="Lucida Sans"/>
              </a:rPr>
              <a:t>IDIOMA</a:t>
            </a:r>
            <a:endParaRPr sz="3000" dirty="0">
              <a:latin typeface="Lucida Sans" pitchFamily="34" charset="0"/>
              <a:cs typeface="Lucida Sans"/>
            </a:endParaRPr>
          </a:p>
          <a:p>
            <a:pPr marL="12700" marR="5080">
              <a:lnSpc>
                <a:spcPct val="131700"/>
              </a:lnSpc>
              <a:spcBef>
                <a:spcPts val="330"/>
              </a:spcBef>
            </a:pPr>
            <a:r>
              <a:rPr lang="es-ES" sz="2400" spc="-125" dirty="0">
                <a:latin typeface="Lucida Sans"/>
                <a:cs typeface="Lucida Sans"/>
              </a:rPr>
              <a:t>Piensa si te interesa aprender un idioma </a:t>
            </a:r>
            <a:r>
              <a:rPr sz="2400" spc="-125" dirty="0">
                <a:latin typeface="Lucida Sans"/>
                <a:cs typeface="Lucida Sans"/>
              </a:rPr>
              <a:t>o </a:t>
            </a:r>
            <a:r>
              <a:rPr sz="2400" spc="-15" dirty="0" err="1">
                <a:latin typeface="Lucida Sans"/>
                <a:cs typeface="Lucida Sans"/>
              </a:rPr>
              <a:t>mejorarlo</a:t>
            </a:r>
            <a:r>
              <a:rPr sz="2400" spc="-15" dirty="0">
                <a:latin typeface="Lucida Sans"/>
                <a:cs typeface="Lucida Sans"/>
              </a:rPr>
              <a:t>.</a:t>
            </a:r>
            <a:endParaRPr sz="2400" dirty="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22592" y="3824308"/>
            <a:ext cx="6497320" cy="4799712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sz="3000" spc="110" dirty="0">
                <a:solidFill>
                  <a:srgbClr val="113B60"/>
                </a:solidFill>
                <a:latin typeface="Lucida Sans"/>
                <a:cs typeface="Lucida Sans"/>
              </a:rPr>
              <a:t>CULTURA</a:t>
            </a:r>
            <a:endParaRPr sz="3000" dirty="0">
              <a:latin typeface="Lucida Sans"/>
              <a:cs typeface="Lucida Sans"/>
            </a:endParaRPr>
          </a:p>
          <a:p>
            <a:pPr marL="12700" marR="652145">
              <a:lnSpc>
                <a:spcPct val="131700"/>
              </a:lnSpc>
              <a:spcBef>
                <a:spcPts val="330"/>
              </a:spcBef>
            </a:pPr>
            <a:r>
              <a:rPr sz="2400" spc="-5" dirty="0">
                <a:solidFill>
                  <a:srgbClr val="113B60"/>
                </a:solidFill>
                <a:latin typeface="Lucida Sans"/>
                <a:cs typeface="Lucida Sans"/>
              </a:rPr>
              <a:t>Aquella </a:t>
            </a:r>
            <a:r>
              <a:rPr sz="2400" spc="-60" dirty="0">
                <a:solidFill>
                  <a:srgbClr val="113B60"/>
                </a:solidFill>
                <a:latin typeface="Lucida Sans"/>
                <a:cs typeface="Lucida Sans"/>
              </a:rPr>
              <a:t>que </a:t>
            </a:r>
            <a:r>
              <a:rPr sz="2400" spc="30" dirty="0">
                <a:solidFill>
                  <a:srgbClr val="113B60"/>
                </a:solidFill>
                <a:latin typeface="Lucida Sans"/>
                <a:cs typeface="Lucida Sans"/>
              </a:rPr>
              <a:t>más </a:t>
            </a:r>
            <a:r>
              <a:rPr sz="2400" spc="-35" dirty="0">
                <a:solidFill>
                  <a:srgbClr val="113B60"/>
                </a:solidFill>
                <a:latin typeface="Lucida Sans"/>
                <a:cs typeface="Lucida Sans"/>
              </a:rPr>
              <a:t>te </a:t>
            </a:r>
            <a:r>
              <a:rPr sz="2400" spc="-20" dirty="0">
                <a:solidFill>
                  <a:srgbClr val="113B60"/>
                </a:solidFill>
                <a:latin typeface="Lucida Sans"/>
                <a:cs typeface="Lucida Sans"/>
              </a:rPr>
              <a:t>atrae, </a:t>
            </a:r>
            <a:r>
              <a:rPr sz="2400" spc="5" dirty="0">
                <a:solidFill>
                  <a:srgbClr val="113B60"/>
                </a:solidFill>
                <a:latin typeface="Lucida Sans"/>
                <a:cs typeface="Lucida Sans"/>
              </a:rPr>
              <a:t>quieras  </a:t>
            </a:r>
            <a:r>
              <a:rPr sz="2400" spc="20" dirty="0">
                <a:solidFill>
                  <a:srgbClr val="113B60"/>
                </a:solidFill>
                <a:latin typeface="Lucida Sans"/>
                <a:cs typeface="Lucida Sans"/>
              </a:rPr>
              <a:t>conocer </a:t>
            </a:r>
            <a:r>
              <a:rPr sz="2400" spc="-125" dirty="0">
                <a:solidFill>
                  <a:srgbClr val="113B60"/>
                </a:solidFill>
                <a:latin typeface="Lucida Sans"/>
                <a:cs typeface="Lucida Sans"/>
              </a:rPr>
              <a:t>o </a:t>
            </a:r>
            <a:r>
              <a:rPr lang="es-ES" sz="2400" spc="-125" dirty="0">
                <a:solidFill>
                  <a:srgbClr val="113B60"/>
                </a:solidFill>
                <a:latin typeface="Lucida Sans"/>
                <a:cs typeface="Lucida Sans"/>
              </a:rPr>
              <a:t>donde creas que </a:t>
            </a:r>
            <a:r>
              <a:rPr sz="2400" dirty="0" err="1">
                <a:solidFill>
                  <a:srgbClr val="113B60"/>
                </a:solidFill>
                <a:latin typeface="Lucida Sans"/>
                <a:cs typeface="Lucida Sans"/>
              </a:rPr>
              <a:t>pued</a:t>
            </a:r>
            <a:r>
              <a:rPr lang="es-ES" sz="2400" dirty="0">
                <a:solidFill>
                  <a:srgbClr val="113B60"/>
                </a:solidFill>
                <a:latin typeface="Lucida Sans"/>
                <a:cs typeface="Lucida Sans"/>
              </a:rPr>
              <a:t>es</a:t>
            </a:r>
            <a:r>
              <a:rPr sz="2400" dirty="0">
                <a:solidFill>
                  <a:srgbClr val="113B60"/>
                </a:solidFill>
                <a:latin typeface="Lucida Sans"/>
                <a:cs typeface="Lucida Sans"/>
              </a:rPr>
              <a:t> </a:t>
            </a:r>
            <a:r>
              <a:rPr sz="2400" spc="20" dirty="0">
                <a:solidFill>
                  <a:srgbClr val="113B60"/>
                </a:solidFill>
                <a:latin typeface="Lucida Sans"/>
                <a:cs typeface="Lucida Sans"/>
              </a:rPr>
              <a:t>encajar</a:t>
            </a:r>
            <a:r>
              <a:rPr sz="2400" spc="409" dirty="0">
                <a:solidFill>
                  <a:srgbClr val="113B60"/>
                </a:solidFill>
                <a:latin typeface="Lucida Sans"/>
                <a:cs typeface="Lucida Sans"/>
              </a:rPr>
              <a:t> </a:t>
            </a:r>
            <a:r>
              <a:rPr sz="2400" spc="-35" dirty="0">
                <a:solidFill>
                  <a:srgbClr val="113B60"/>
                </a:solidFill>
                <a:latin typeface="Lucida Sans"/>
                <a:cs typeface="Lucida Sans"/>
              </a:rPr>
              <a:t>mejor.</a:t>
            </a:r>
            <a:endParaRPr sz="2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7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000" spc="210" dirty="0">
                <a:solidFill>
                  <a:srgbClr val="113B60"/>
                </a:solidFill>
                <a:latin typeface="Lucida Sans"/>
                <a:cs typeface="Lucida Sans"/>
              </a:rPr>
              <a:t>BENEFICIOS</a:t>
            </a:r>
            <a:r>
              <a:rPr sz="3000" spc="260" dirty="0">
                <a:solidFill>
                  <a:srgbClr val="113B60"/>
                </a:solidFill>
                <a:latin typeface="Lucida Sans"/>
                <a:cs typeface="Lucida Sans"/>
              </a:rPr>
              <a:t> </a:t>
            </a:r>
            <a:r>
              <a:rPr sz="3000" spc="215" dirty="0">
                <a:solidFill>
                  <a:srgbClr val="113B60"/>
                </a:solidFill>
                <a:latin typeface="Lucida Sans"/>
                <a:cs typeface="Lucida Sans"/>
              </a:rPr>
              <a:t>PROFESIONALES</a:t>
            </a:r>
            <a:endParaRPr sz="3000" dirty="0">
              <a:latin typeface="Lucida Sans"/>
              <a:cs typeface="Lucida Sans"/>
            </a:endParaRPr>
          </a:p>
          <a:p>
            <a:pPr marL="12700" marR="5080">
              <a:lnSpc>
                <a:spcPct val="131700"/>
              </a:lnSpc>
              <a:spcBef>
                <a:spcPts val="330"/>
              </a:spcBef>
            </a:pPr>
            <a:r>
              <a:rPr lang="es-ES" sz="2400" spc="-70" dirty="0">
                <a:solidFill>
                  <a:srgbClr val="113B60"/>
                </a:solidFill>
                <a:latin typeface="Lucida Sans"/>
                <a:cs typeface="Lucida Sans"/>
              </a:rPr>
              <a:t>Más posibilidades de trabajo </a:t>
            </a:r>
            <a:r>
              <a:rPr sz="2400" spc="-70" dirty="0">
                <a:solidFill>
                  <a:srgbClr val="113B60"/>
                </a:solidFill>
                <a:latin typeface="Lucida Sans"/>
                <a:cs typeface="Lucida Sans"/>
              </a:rPr>
              <a:t>en </a:t>
            </a:r>
            <a:r>
              <a:rPr sz="2400" spc="15" dirty="0" err="1">
                <a:solidFill>
                  <a:srgbClr val="113B60"/>
                </a:solidFill>
                <a:latin typeface="Lucida Sans"/>
                <a:cs typeface="Lucida Sans"/>
              </a:rPr>
              <a:t>España</a:t>
            </a:r>
            <a:r>
              <a:rPr lang="es-ES" sz="2400" spc="15" dirty="0">
                <a:solidFill>
                  <a:srgbClr val="113B60"/>
                </a:solidFill>
                <a:latin typeface="Lucida Sans"/>
                <a:cs typeface="Lucida Sans"/>
              </a:rPr>
              <a:t>.</a:t>
            </a:r>
            <a:r>
              <a:rPr sz="2400" spc="15" dirty="0">
                <a:solidFill>
                  <a:srgbClr val="113B60"/>
                </a:solidFill>
                <a:latin typeface="Lucida Sans"/>
                <a:cs typeface="Lucida Sans"/>
              </a:rPr>
              <a:t>  </a:t>
            </a:r>
            <a:r>
              <a:rPr lang="es-ES" sz="2400" spc="-35" dirty="0">
                <a:solidFill>
                  <a:srgbClr val="113B60"/>
                </a:solidFill>
                <a:latin typeface="Lucida Sans"/>
                <a:cs typeface="Lucida Sans"/>
              </a:rPr>
              <a:t>P</a:t>
            </a:r>
            <a:r>
              <a:rPr sz="2400" spc="-35" dirty="0" err="1">
                <a:solidFill>
                  <a:srgbClr val="113B60"/>
                </a:solidFill>
                <a:latin typeface="Lucida Sans"/>
                <a:cs typeface="Lucida Sans"/>
              </a:rPr>
              <a:t>uente</a:t>
            </a:r>
            <a:r>
              <a:rPr sz="2400" spc="-35" dirty="0">
                <a:solidFill>
                  <a:srgbClr val="113B60"/>
                </a:solidFill>
                <a:latin typeface="Lucida Sans"/>
                <a:cs typeface="Lucida Sans"/>
              </a:rPr>
              <a:t> </a:t>
            </a:r>
            <a:r>
              <a:rPr sz="2400" spc="40" dirty="0">
                <a:solidFill>
                  <a:srgbClr val="113B60"/>
                </a:solidFill>
                <a:latin typeface="Lucida Sans"/>
                <a:cs typeface="Lucida Sans"/>
              </a:rPr>
              <a:t>hacia </a:t>
            </a:r>
            <a:r>
              <a:rPr sz="2400" spc="-130" dirty="0">
                <a:solidFill>
                  <a:srgbClr val="113B60"/>
                </a:solidFill>
                <a:latin typeface="Lucida Sans"/>
                <a:cs typeface="Lucida Sans"/>
              </a:rPr>
              <a:t>un </a:t>
            </a:r>
            <a:r>
              <a:rPr sz="2400" spc="-35" dirty="0">
                <a:solidFill>
                  <a:srgbClr val="113B60"/>
                </a:solidFill>
                <a:latin typeface="Lucida Sans"/>
                <a:cs typeface="Lucida Sans"/>
              </a:rPr>
              <a:t>futuro </a:t>
            </a:r>
            <a:r>
              <a:rPr sz="2400" spc="5" dirty="0">
                <a:solidFill>
                  <a:srgbClr val="113B60"/>
                </a:solidFill>
                <a:latin typeface="Lucida Sans"/>
                <a:cs typeface="Lucida Sans"/>
              </a:rPr>
              <a:t>internacional  </a:t>
            </a:r>
            <a:r>
              <a:rPr sz="2400" spc="-20" dirty="0">
                <a:solidFill>
                  <a:srgbClr val="113B60"/>
                </a:solidFill>
                <a:latin typeface="Lucida Sans"/>
                <a:cs typeface="Lucida Sans"/>
              </a:rPr>
              <a:t>según </a:t>
            </a:r>
            <a:r>
              <a:rPr sz="2400" spc="-95" dirty="0">
                <a:solidFill>
                  <a:srgbClr val="113B60"/>
                </a:solidFill>
                <a:latin typeface="Lucida Sans"/>
                <a:cs typeface="Lucida Sans"/>
              </a:rPr>
              <a:t>tu</a:t>
            </a:r>
            <a:r>
              <a:rPr sz="2400" spc="180" dirty="0">
                <a:solidFill>
                  <a:srgbClr val="113B60"/>
                </a:solidFill>
                <a:latin typeface="Lucida Sans"/>
                <a:cs typeface="Lucida Sans"/>
              </a:rPr>
              <a:t> </a:t>
            </a:r>
            <a:r>
              <a:rPr sz="2400" spc="10" dirty="0">
                <a:solidFill>
                  <a:srgbClr val="113B60"/>
                </a:solidFill>
                <a:latin typeface="Lucida Sans"/>
                <a:cs typeface="Lucida Sans"/>
              </a:rPr>
              <a:t>formación.</a:t>
            </a:r>
            <a:endParaRPr sz="2400" dirty="0">
              <a:latin typeface="Lucida Sans"/>
              <a:cs typeface="Lucida Sans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066800" y="1257300"/>
            <a:ext cx="5206337" cy="1600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6 CuadroTexto"/>
          <p:cNvSpPr txBox="1"/>
          <p:nvPr/>
        </p:nvSpPr>
        <p:spPr>
          <a:xfrm>
            <a:off x="1383968" y="1605779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Rockwell Nova" pitchFamily="18" charset="0"/>
              </a:rPr>
              <a:t>Elegir Destino</a:t>
            </a:r>
            <a:endParaRPr lang="pt-BR" sz="4800" dirty="0">
              <a:solidFill>
                <a:schemeClr val="bg1"/>
              </a:solidFill>
              <a:latin typeface="Rockwell Nov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807547" y="1985118"/>
            <a:ext cx="94615" cy="155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29"/>
              </a:lnSpc>
            </a:pPr>
            <a:r>
              <a:rPr sz="3400" spc="-25" dirty="0">
                <a:solidFill>
                  <a:srgbClr val="5270FF"/>
                </a:solidFill>
                <a:latin typeface="Calibri"/>
                <a:cs typeface="Calibri"/>
              </a:rPr>
              <a:t> </a:t>
            </a:r>
            <a:endParaRPr sz="3400">
              <a:latin typeface="Calibri"/>
              <a:cs typeface="Calibri"/>
            </a:endParaRPr>
          </a:p>
          <a:p>
            <a:pPr>
              <a:lnSpc>
                <a:spcPts val="4050"/>
              </a:lnSpc>
            </a:pPr>
            <a:r>
              <a:rPr sz="3400" spc="-25" dirty="0">
                <a:solidFill>
                  <a:srgbClr val="5270FF"/>
                </a:solidFill>
                <a:latin typeface="Calibri"/>
                <a:cs typeface="Calibri"/>
              </a:rPr>
              <a:t> </a:t>
            </a:r>
            <a:endParaRPr sz="3400">
              <a:latin typeface="Calibri"/>
              <a:cs typeface="Calibri"/>
            </a:endParaRPr>
          </a:p>
          <a:p>
            <a:pPr>
              <a:lnSpc>
                <a:spcPts val="4065"/>
              </a:lnSpc>
            </a:pPr>
            <a:r>
              <a:rPr sz="3400" spc="-25" dirty="0">
                <a:solidFill>
                  <a:srgbClr val="5270FF"/>
                </a:solidFill>
                <a:latin typeface="Calibri"/>
                <a:cs typeface="Calibri"/>
              </a:rPr>
              <a:t> 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94847" y="3498602"/>
            <a:ext cx="6130953" cy="3676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sz="3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87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CORK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 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lang="es-ES" sz="3400" spc="106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WATERFORD</a:t>
            </a:r>
            <a:r>
              <a:rPr sz="3400" spc="-2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 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 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5270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4065"/>
              </a:lnSpc>
            </a:pPr>
            <a:r>
              <a:rPr sz="3400" spc="-25" dirty="0">
                <a:solidFill>
                  <a:srgbClr val="5270FF"/>
                </a:solidFill>
                <a:latin typeface="Calibri"/>
                <a:cs typeface="Calibri"/>
              </a:rPr>
              <a:t> </a:t>
            </a:r>
            <a:endParaRPr sz="34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38248" y="1028700"/>
            <a:ext cx="6002002" cy="8553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9 Rectángulo"/>
          <p:cNvSpPr/>
          <p:nvPr/>
        </p:nvSpPr>
        <p:spPr>
          <a:xfrm>
            <a:off x="6623215" y="1503402"/>
            <a:ext cx="5041569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10 CuadroTexto"/>
          <p:cNvSpPr txBox="1"/>
          <p:nvPr/>
        </p:nvSpPr>
        <p:spPr>
          <a:xfrm>
            <a:off x="7060324" y="1829576"/>
            <a:ext cx="4369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chemeClr val="tx2"/>
                </a:solidFill>
                <a:latin typeface="Rockwell Nova" pitchFamily="18" charset="0"/>
              </a:rPr>
              <a:t>IRLANDA</a:t>
            </a:r>
            <a:endParaRPr lang="pt-BR" sz="6000" dirty="0">
              <a:solidFill>
                <a:schemeClr val="tx2"/>
              </a:solidFill>
              <a:latin typeface="Rockwell Nova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21278" y="2698718"/>
            <a:ext cx="94615" cy="521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45"/>
              </a:lnSpc>
            </a:pPr>
            <a:r>
              <a:rPr sz="3400" spc="-25" dirty="0">
                <a:solidFill>
                  <a:srgbClr val="5270FF"/>
                </a:solidFill>
                <a:latin typeface="Calibri"/>
                <a:cs typeface="Calibri"/>
              </a:rPr>
              <a:t> 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08008" y="3297794"/>
            <a:ext cx="3603191" cy="42039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sz="3400" spc="-25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 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 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775" dirty="0">
                <a:solidFill>
                  <a:srgbClr val="113B60"/>
                </a:solidFill>
                <a:latin typeface="Rockwell Nova" pitchFamily="18" charset="0"/>
                <a:cs typeface="Calibri"/>
              </a:rPr>
              <a:t>LISBOA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-25" dirty="0">
                <a:solidFill>
                  <a:srgbClr val="113B60"/>
                </a:solidFill>
                <a:latin typeface="Rockwell Nova" pitchFamily="18" charset="0"/>
                <a:cs typeface="Calibri"/>
              </a:rPr>
              <a:t> </a:t>
            </a:r>
            <a:endParaRPr sz="3400" dirty="0"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sz="3400" spc="894" dirty="0">
                <a:solidFill>
                  <a:srgbClr val="113B60"/>
                </a:solidFill>
                <a:latin typeface="Rockwell Nova" pitchFamily="18" charset="0"/>
                <a:cs typeface="Calibri"/>
              </a:rPr>
              <a:t>BRAGA</a:t>
            </a:r>
            <a:r>
              <a:rPr sz="3400" spc="-25" dirty="0">
                <a:solidFill>
                  <a:srgbClr val="113B60"/>
                </a:solidFill>
                <a:latin typeface="Rockwell Nova" pitchFamily="18" charset="0"/>
                <a:cs typeface="Calibri"/>
              </a:rPr>
              <a:t> </a:t>
            </a:r>
            <a:endParaRPr lang="es-ES" sz="3400" spc="894" dirty="0">
              <a:solidFill>
                <a:srgbClr val="113B60"/>
              </a:solidFill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endParaRPr lang="es-ES" sz="3400" spc="894" dirty="0">
              <a:solidFill>
                <a:srgbClr val="113B60"/>
              </a:solidFill>
              <a:latin typeface="Rockwell Nova" pitchFamily="18" charset="0"/>
              <a:cs typeface="Calibri"/>
            </a:endParaRPr>
          </a:p>
          <a:p>
            <a:pPr marL="12700">
              <a:lnSpc>
                <a:spcPts val="4050"/>
              </a:lnSpc>
            </a:pPr>
            <a:r>
              <a:rPr lang="es-ES" sz="3400" spc="894" dirty="0">
                <a:solidFill>
                  <a:srgbClr val="113B60"/>
                </a:solidFill>
                <a:latin typeface="Rockwell Nova" pitchFamily="18" charset="0"/>
                <a:cs typeface="Calibri"/>
              </a:rPr>
              <a:t>BARCELOS</a:t>
            </a:r>
            <a:endParaRPr sz="3400" spc="894" dirty="0">
              <a:solidFill>
                <a:srgbClr val="113B60"/>
              </a:solidFill>
              <a:latin typeface="Rockwell Nova" pitchFamily="18" charset="0"/>
              <a:cs typeface="Calibri"/>
            </a:endParaRPr>
          </a:p>
          <a:p>
            <a:pPr marL="12700">
              <a:lnSpc>
                <a:spcPts val="4065"/>
              </a:lnSpc>
            </a:pPr>
            <a:r>
              <a:rPr sz="3400" spc="-25" dirty="0">
                <a:solidFill>
                  <a:srgbClr val="5270FF"/>
                </a:solidFill>
                <a:latin typeface="Rockwell Nova" pitchFamily="18" charset="0"/>
                <a:cs typeface="Calibri"/>
              </a:rPr>
              <a:t> </a:t>
            </a:r>
            <a:endParaRPr sz="3400" dirty="0">
              <a:latin typeface="Rockwell Nova" pitchFamily="18" charset="0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21186" y="834392"/>
            <a:ext cx="5924550" cy="8620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6 Rectángulo"/>
          <p:cNvSpPr/>
          <p:nvPr/>
        </p:nvSpPr>
        <p:spPr>
          <a:xfrm>
            <a:off x="7097110" y="1217885"/>
            <a:ext cx="5358737" cy="1600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7 CuadroTexto"/>
          <p:cNvSpPr txBox="1"/>
          <p:nvPr/>
        </p:nvSpPr>
        <p:spPr>
          <a:xfrm>
            <a:off x="7401909" y="1556320"/>
            <a:ext cx="4749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  <a:latin typeface="Rockwell Nova" pitchFamily="18" charset="0"/>
              </a:rPr>
              <a:t>PORTUGAL</a:t>
            </a:r>
            <a:endParaRPr lang="pt-BR" sz="5400" dirty="0">
              <a:solidFill>
                <a:schemeClr val="bg1"/>
              </a:solidFill>
              <a:latin typeface="Rockwell Nova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113B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746616" y="3695700"/>
            <a:ext cx="6398384" cy="53709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s-ES" sz="3400" spc="85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Bolonia</a:t>
            </a:r>
          </a:p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s-ES" sz="3400" spc="855" dirty="0" err="1">
                <a:solidFill>
                  <a:srgbClr val="FFFFFF"/>
                </a:solidFill>
                <a:latin typeface="Rockwell Nova" pitchFamily="18" charset="0"/>
                <a:cs typeface="Calibri"/>
              </a:rPr>
              <a:t>Faenza</a:t>
            </a:r>
            <a:r>
              <a:rPr lang="es-ES" sz="3400" spc="85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- Forlì</a:t>
            </a:r>
          </a:p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s-ES" sz="3400" spc="85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Florencia</a:t>
            </a:r>
          </a:p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s-ES" sz="3400" spc="85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Palermo</a:t>
            </a:r>
          </a:p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s-ES" sz="3400" spc="855" dirty="0" err="1">
                <a:solidFill>
                  <a:srgbClr val="FFFFFF"/>
                </a:solidFill>
                <a:latin typeface="Rockwell Nova" pitchFamily="18" charset="0"/>
                <a:cs typeface="Calibri"/>
              </a:rPr>
              <a:t>Avezzano</a:t>
            </a:r>
            <a:r>
              <a:rPr lang="es-ES" sz="3400" spc="85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- Pescara</a:t>
            </a:r>
          </a:p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s-ES" sz="3400" spc="85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Brescia</a:t>
            </a:r>
          </a:p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s-ES" sz="3400" spc="855" dirty="0" err="1">
                <a:solidFill>
                  <a:srgbClr val="FFFFFF"/>
                </a:solidFill>
                <a:latin typeface="Rockwell Nova" pitchFamily="18" charset="0"/>
                <a:cs typeface="Calibri"/>
              </a:rPr>
              <a:t>Róvigo</a:t>
            </a:r>
            <a:endParaRPr lang="es-ES" sz="3400" spc="855" dirty="0">
              <a:solidFill>
                <a:srgbClr val="FFFFFF"/>
              </a:solidFill>
              <a:latin typeface="Rockwell Nova" pitchFamily="18" charset="0"/>
              <a:cs typeface="Calibri"/>
            </a:endParaRPr>
          </a:p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s-ES" sz="3400" spc="85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Catania- </a:t>
            </a:r>
            <a:r>
              <a:rPr lang="es-ES" sz="3400" spc="855" dirty="0" err="1">
                <a:solidFill>
                  <a:srgbClr val="FFFFFF"/>
                </a:solidFill>
                <a:latin typeface="Rockwell Nova" pitchFamily="18" charset="0"/>
                <a:cs typeface="Calibri"/>
              </a:rPr>
              <a:t>Barcellona</a:t>
            </a:r>
            <a:endParaRPr lang="es-ES" sz="3400" spc="855" dirty="0">
              <a:solidFill>
                <a:srgbClr val="FFFFFF"/>
              </a:solidFill>
              <a:latin typeface="Rockwell Nova" pitchFamily="18" charset="0"/>
              <a:cs typeface="Calibri"/>
            </a:endParaRPr>
          </a:p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s-ES" sz="3400" spc="85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Canosa di </a:t>
            </a:r>
            <a:r>
              <a:rPr lang="es-ES" sz="3400" spc="855" dirty="0" err="1">
                <a:solidFill>
                  <a:srgbClr val="FFFFFF"/>
                </a:solidFill>
                <a:latin typeface="Rockwell Nova" pitchFamily="18" charset="0"/>
                <a:cs typeface="Calibri"/>
              </a:rPr>
              <a:t>Puglia</a:t>
            </a:r>
            <a:endParaRPr lang="es-ES" sz="3400" spc="855" dirty="0">
              <a:solidFill>
                <a:srgbClr val="FFFFFF"/>
              </a:solidFill>
              <a:latin typeface="Rockwell Nova" pitchFamily="18" charset="0"/>
              <a:cs typeface="Calibri"/>
            </a:endParaRPr>
          </a:p>
          <a:p>
            <a:pPr marL="12700">
              <a:lnSpc>
                <a:spcPts val="4065"/>
              </a:lnSpc>
              <a:spcBef>
                <a:spcPts val="100"/>
              </a:spcBef>
            </a:pPr>
            <a:r>
              <a:rPr lang="es-ES" sz="3400" spc="855" dirty="0">
                <a:solidFill>
                  <a:srgbClr val="FFFFFF"/>
                </a:solidFill>
                <a:latin typeface="Rockwell Nova" pitchFamily="18" charset="0"/>
                <a:cs typeface="Calibri"/>
              </a:rPr>
              <a:t>Perugia-Gubbio</a:t>
            </a:r>
            <a:endParaRPr sz="3400" dirty="0">
              <a:latin typeface="Rockwell Nova" pitchFamily="18" charset="0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5000" y="1028702"/>
            <a:ext cx="6962775" cy="822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5 Rectángulo"/>
          <p:cNvSpPr/>
          <p:nvPr/>
        </p:nvSpPr>
        <p:spPr>
          <a:xfrm>
            <a:off x="7619999" y="1430720"/>
            <a:ext cx="4419601" cy="1731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ITAL</a:t>
            </a:r>
            <a:endParaRPr lang="pt-BR" dirty="0"/>
          </a:p>
        </p:txBody>
      </p:sp>
      <p:sp>
        <p:nvSpPr>
          <p:cNvPr id="7" name="6 CuadroTexto"/>
          <p:cNvSpPr txBox="1"/>
          <p:nvPr/>
        </p:nvSpPr>
        <p:spPr>
          <a:xfrm>
            <a:off x="7848599" y="1790700"/>
            <a:ext cx="403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>
                <a:solidFill>
                  <a:schemeClr val="tx2"/>
                </a:solidFill>
                <a:latin typeface="Rockwell Nova" pitchFamily="18" charset="0"/>
              </a:rPr>
              <a:t>ITALIA</a:t>
            </a:r>
            <a:endParaRPr lang="pt-BR" sz="6600" dirty="0">
              <a:solidFill>
                <a:schemeClr val="tx2"/>
              </a:solidFill>
              <a:latin typeface="Rockwell Nova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</TotalTime>
  <Words>811</Words>
  <Application>Microsoft Office PowerPoint</Application>
  <PresentationFormat>Personalizado</PresentationFormat>
  <Paragraphs>190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28</vt:i4>
      </vt:variant>
    </vt:vector>
  </HeadingPairs>
  <TitlesOfParts>
    <vt:vector size="40" baseType="lpstr">
      <vt:lpstr>Arial</vt:lpstr>
      <vt:lpstr>Calibri</vt:lpstr>
      <vt:lpstr>Lucida Sans</vt:lpstr>
      <vt:lpstr>Rockwell</vt:lpstr>
      <vt:lpstr>Rockwell Nova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SESIONES INFORMATIVAS</vt:lpstr>
      <vt:lpstr>Te explicamos</vt:lpstr>
      <vt:lpstr>Erasmus +</vt:lpstr>
      <vt:lpstr>MUCHO MÁS QUE UNAS PRÁCTICAS</vt:lpstr>
      <vt:lpstr>TE PRESENTAMOS LA</vt:lpstr>
      <vt:lpstr>IDIOMA Piensa si te interesa aprender un idioma o mejorarlo.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Convocatorias PLAZOS CURSO 2024 -2025</vt:lpstr>
      <vt:lpstr>Proceso Solicitud  BECAS ERASMUS + </vt:lpstr>
      <vt:lpstr>1. Inscripción DOCUMENTACIÓN A ENVIAR EN FORMATO DIGITAL</vt:lpstr>
      <vt:lpstr>CV Europass</vt:lpstr>
      <vt:lpstr>2. SELECCIÓN</vt:lpstr>
      <vt:lpstr>3. Organizaciones Intermediarias</vt:lpstr>
      <vt:lpstr>4. PREPARACIÓN  LINGÜÍSTICA</vt:lpstr>
      <vt:lpstr>5. Evaluaciones</vt:lpstr>
      <vt:lpstr>Beneficios</vt:lpstr>
      <vt:lpstr>Testimonios</vt:lpstr>
      <vt:lpstr>IMOT Agency CONÓCENOS</vt:lpstr>
      <vt:lpstr>Contacta con nosotros</vt:lpstr>
      <vt:lpstr>MUCHAS GRACIAS POR LA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SESIONES INFORMATIVAS</dc:title>
  <dc:creator>IMOT</dc:creator>
  <cp:lastModifiedBy>Isabel De la Vega Galán</cp:lastModifiedBy>
  <cp:revision>42</cp:revision>
  <cp:lastPrinted>2019-10-08T10:05:11Z</cp:lastPrinted>
  <dcterms:created xsi:type="dcterms:W3CDTF">2019-08-30T08:30:23Z</dcterms:created>
  <dcterms:modified xsi:type="dcterms:W3CDTF">2024-09-13T09:01:17Z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2019-08-30T00:00:00Z</vt:filetime>
  </property>
</Properties>
</file>